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47.jpg" ContentType="image/jpeg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99"/>
    <a:srgbClr val="E38DD7"/>
    <a:srgbClr val="FF3399"/>
    <a:srgbClr val="FF6DFF"/>
    <a:srgbClr val="FFA0E4"/>
    <a:srgbClr val="FF99CC"/>
    <a:srgbClr val="6666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4F7B-89A3-4FD4-807F-DE26836312AE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D54D0-18F1-4DAF-BCB2-EAB94101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63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D54D0-18F1-4DAF-BCB2-EAB94101448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94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D54D0-18F1-4DAF-BCB2-EAB94101448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85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D54D0-18F1-4DAF-BCB2-EAB94101448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3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70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39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49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76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02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81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56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13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98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97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84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880C1-49B6-40C4-9346-EDEC03ADF37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45F6C-E8F3-4D67-A38F-50C49C6A7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02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kikaku.jp/)" TargetMode="External"/><Relationship Id="rId7" Type="http://schemas.openxmlformats.org/officeDocument/2006/relationships/hyperlink" Target="https://www.ac-illus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uzzstudio.com/)" TargetMode="External"/><Relationship Id="rId5" Type="http://schemas.openxmlformats.org/officeDocument/2006/relationships/hyperlink" Target="https://www.honda.co.jp/kids/" TargetMode="External"/><Relationship Id="rId4" Type="http://schemas.openxmlformats.org/officeDocument/2006/relationships/hyperlink" Target="http://www.color.or.jp/)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6F230FB-DCE9-8C06-B141-6947F67AB276}"/>
              </a:ext>
            </a:extLst>
          </p:cNvPr>
          <p:cNvSpPr txBox="1"/>
          <p:nvPr/>
        </p:nvSpPr>
        <p:spPr>
          <a:xfrm>
            <a:off x="0" y="1593165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i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色覚異常の</a:t>
            </a:r>
            <a:r>
              <a:rPr kumimoji="1" lang="ja-JP" altLang="en-US" sz="5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僕の一人焼肉計画</a:t>
            </a:r>
            <a:endParaRPr kumimoji="1" lang="en-US" altLang="ja-JP" sz="2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kumimoji="1" lang="ja-JP" altLang="en-US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～生肉</a:t>
            </a:r>
            <a:r>
              <a:rPr kumimoji="1" lang="en-US" altLang="ja-JP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</a:t>
            </a:r>
            <a:r>
              <a:rPr kumimoji="1" lang="ja-JP" altLang="en-US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焼肉～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2D11D4-0268-21D1-A89D-2BBB926F3EBA}"/>
              </a:ext>
            </a:extLst>
          </p:cNvPr>
          <p:cNvSpPr txBox="1"/>
          <p:nvPr/>
        </p:nvSpPr>
        <p:spPr>
          <a:xfrm>
            <a:off x="1498600" y="4140201"/>
            <a:ext cx="798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さいたま市立宮前小学校６年</a:t>
            </a:r>
            <a:endParaRPr kumimoji="1" lang="en-US" altLang="ja-JP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　　　　　　　　高橋　潤矢</a:t>
            </a:r>
          </a:p>
        </p:txBody>
      </p:sp>
    </p:spTree>
    <p:extLst>
      <p:ext uri="{BB962C8B-B14F-4D97-AF65-F5344CB8AC3E}">
        <p14:creationId xmlns:p14="http://schemas.microsoft.com/office/powerpoint/2010/main" val="308665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9CF085-A031-1A0F-87B8-01F7B7375E7B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B0ED65-AC54-4A23-27C9-41257A8DD4DD}"/>
              </a:ext>
            </a:extLst>
          </p:cNvPr>
          <p:cNvSpPr txBox="1"/>
          <p:nvPr/>
        </p:nvSpPr>
        <p:spPr>
          <a:xfrm>
            <a:off x="341489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第一次一人焼肉計画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059BEC-5470-3B23-949A-57F02FC1BDBF}"/>
              </a:ext>
            </a:extLst>
          </p:cNvPr>
          <p:cNvSpPr txBox="1"/>
          <p:nvPr/>
        </p:nvSpPr>
        <p:spPr>
          <a:xfrm>
            <a:off x="67733" y="969426"/>
            <a:ext cx="396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②工夫を考える</a:t>
            </a:r>
          </a:p>
        </p:txBody>
      </p:sp>
      <p:pic>
        <p:nvPicPr>
          <p:cNvPr id="5" name="object 33">
            <a:extLst>
              <a:ext uri="{FF2B5EF4-FFF2-40B4-BE49-F238E27FC236}">
                <a16:creationId xmlns:a16="http://schemas.microsoft.com/office/drawing/2014/main" id="{A46EC6A1-C6E0-D1EF-EB7F-2C841A1C73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705" y="1606786"/>
            <a:ext cx="2853314" cy="2378191"/>
          </a:xfrm>
          <a:prstGeom prst="rect">
            <a:avLst/>
          </a:prstGeom>
        </p:spPr>
      </p:pic>
      <p:pic>
        <p:nvPicPr>
          <p:cNvPr id="6" name="object 31">
            <a:extLst>
              <a:ext uri="{FF2B5EF4-FFF2-40B4-BE49-F238E27FC236}">
                <a16:creationId xmlns:a16="http://schemas.microsoft.com/office/drawing/2014/main" id="{9A8225F6-55BF-AC50-24E0-E670914A33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2623" y="3361112"/>
            <a:ext cx="1577672" cy="216338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3B7A5A-5452-6518-DFF4-4CC20C7539C7}"/>
              </a:ext>
            </a:extLst>
          </p:cNvPr>
          <p:cNvSpPr txBox="1"/>
          <p:nvPr/>
        </p:nvSpPr>
        <p:spPr>
          <a:xfrm>
            <a:off x="3352797" y="1592038"/>
            <a:ext cx="579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←カラーユニバーサルデザインクレヨン（昨年製作）</a:t>
            </a:r>
            <a:endParaRPr kumimoji="1" lang="en-US" altLang="ja-JP" sz="3600" dirty="0"/>
          </a:p>
          <a:p>
            <a:r>
              <a:rPr kumimoji="1" lang="en-US" altLang="ja-JP" sz="3600" dirty="0"/>
              <a:t>…</a:t>
            </a:r>
            <a:r>
              <a:rPr kumimoji="1" lang="ja-JP" altLang="en-US" sz="3600" u="sng" dirty="0"/>
              <a:t>光沢を出して製作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33FB14-F5A6-BD68-473C-4887A0A38C00}"/>
              </a:ext>
            </a:extLst>
          </p:cNvPr>
          <p:cNvSpPr txBox="1"/>
          <p:nvPr/>
        </p:nvSpPr>
        <p:spPr>
          <a:xfrm>
            <a:off x="406398" y="4030134"/>
            <a:ext cx="6660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</a:t>
            </a:r>
            <a:r>
              <a:rPr kumimoji="1" lang="ja-JP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僕の色覚「＋光」をする！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740548-1B38-B3F1-069B-1D7251A9CF8C}"/>
              </a:ext>
            </a:extLst>
          </p:cNvPr>
          <p:cNvSpPr txBox="1"/>
          <p:nvPr/>
        </p:nvSpPr>
        <p:spPr>
          <a:xfrm>
            <a:off x="5029204" y="4914996"/>
            <a:ext cx="28316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i="1" dirty="0"/>
              <a:t>懐中電灯</a:t>
            </a:r>
            <a:r>
              <a:rPr kumimoji="1" lang="en-US" altLang="ja-JP" sz="3200" b="1" i="1" dirty="0"/>
              <a:t>α</a:t>
            </a:r>
            <a:r>
              <a:rPr kumimoji="1" lang="ja-JP" altLang="en-US" sz="3200" dirty="0"/>
              <a:t>→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66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FB316ED-7E23-CB18-C155-3D4C307382FA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92F07E-BC99-E3F1-88D4-64D07604F038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第一次一人焼肉計画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62336D-4CF1-EF0A-B37B-0FA031B931DA}"/>
              </a:ext>
            </a:extLst>
          </p:cNvPr>
          <p:cNvSpPr txBox="1"/>
          <p:nvPr/>
        </p:nvSpPr>
        <p:spPr>
          <a:xfrm>
            <a:off x="-56271" y="908566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「③効果の確認」の前に</a:t>
            </a:r>
            <a:endParaRPr kumimoji="1" lang="en-US" altLang="ja-JP" sz="4000" b="1" dirty="0"/>
          </a:p>
          <a:p>
            <a:endParaRPr kumimoji="1" lang="en-US" altLang="ja-JP" sz="3200" dirty="0"/>
          </a:p>
          <a:p>
            <a:r>
              <a:rPr kumimoji="1" lang="ja-JP" altLang="en-US" sz="4400" b="1" u="sng" dirty="0"/>
              <a:t>色の判別が困難な物の例</a:t>
            </a:r>
            <a:endParaRPr kumimoji="1" lang="en-US" altLang="ja-JP" sz="4400" b="1" u="sng" dirty="0"/>
          </a:p>
          <a:p>
            <a:r>
              <a:rPr kumimoji="1" lang="ja-JP" altLang="en-US" sz="4400" dirty="0"/>
              <a:t>　・チョークの赤と青</a:t>
            </a:r>
            <a:endParaRPr kumimoji="1" lang="en-US" altLang="ja-JP" sz="4400" dirty="0"/>
          </a:p>
          <a:p>
            <a:r>
              <a:rPr kumimoji="1" lang="ja-JP" altLang="en-US" sz="4400" dirty="0"/>
              <a:t>　・折り紙</a:t>
            </a:r>
            <a:endParaRPr kumimoji="1" lang="en-US" altLang="ja-JP" sz="4400" dirty="0"/>
          </a:p>
          <a:p>
            <a:r>
              <a:rPr kumimoji="1" lang="ja-JP" altLang="en-US" sz="4400" dirty="0"/>
              <a:t>　・絵の具</a:t>
            </a:r>
            <a:endParaRPr kumimoji="1" lang="en-US" altLang="ja-JP" sz="4400" dirty="0"/>
          </a:p>
          <a:p>
            <a:r>
              <a:rPr kumimoji="1" lang="ja-JP" altLang="en-US" sz="4400" dirty="0"/>
              <a:t>　・グラフ、図の細かい塗り分け</a:t>
            </a:r>
          </a:p>
        </p:txBody>
      </p:sp>
    </p:spTree>
    <p:extLst>
      <p:ext uri="{BB962C8B-B14F-4D97-AF65-F5344CB8AC3E}">
        <p14:creationId xmlns:p14="http://schemas.microsoft.com/office/powerpoint/2010/main" val="347437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88F5D62-701B-4BE3-7CC2-A2B6E19F2DD8}"/>
              </a:ext>
            </a:extLst>
          </p:cNvPr>
          <p:cNvSpPr/>
          <p:nvPr/>
        </p:nvSpPr>
        <p:spPr>
          <a:xfrm>
            <a:off x="968187" y="1803912"/>
            <a:ext cx="8041341" cy="2095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0BEB312-0E79-AF91-6662-B788B0022758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26DE10-63E7-F662-075F-E8E37A2760E5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第一次一人焼肉計画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EB7C11-6368-1200-0841-FBBFC6EAC80C}"/>
              </a:ext>
            </a:extLst>
          </p:cNvPr>
          <p:cNvSpPr txBox="1"/>
          <p:nvPr/>
        </p:nvSpPr>
        <p:spPr>
          <a:xfrm>
            <a:off x="330201" y="1125418"/>
            <a:ext cx="8574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u="sng" dirty="0"/>
              <a:t>絵の具</a:t>
            </a:r>
            <a:endParaRPr kumimoji="1" lang="en-US" altLang="ja-JP" sz="4400" b="1" u="sng" dirty="0"/>
          </a:p>
          <a:p>
            <a:r>
              <a:rPr kumimoji="1" lang="ja-JP" altLang="en-US" sz="4400" dirty="0"/>
              <a:t>　・黄色　　　　レモン色</a:t>
            </a:r>
            <a:endParaRPr kumimoji="1" lang="en-US" altLang="ja-JP" sz="4400" dirty="0"/>
          </a:p>
          <a:p>
            <a:r>
              <a:rPr kumimoji="1" lang="ja-JP" altLang="en-US" sz="4400" dirty="0"/>
              <a:t>　・うすピンク</a:t>
            </a:r>
            <a:endParaRPr kumimoji="1" lang="en-US" altLang="ja-JP" sz="4400" dirty="0"/>
          </a:p>
          <a:p>
            <a:r>
              <a:rPr kumimoji="1" lang="ja-JP" altLang="en-US" sz="4400" dirty="0"/>
              <a:t>　・うすむらさき</a:t>
            </a:r>
            <a:endParaRPr kumimoji="1" lang="en-US" altLang="ja-JP" sz="4400" dirty="0"/>
          </a:p>
          <a:p>
            <a:endParaRPr kumimoji="1" lang="en-US" altLang="ja-JP" sz="4400" dirty="0"/>
          </a:p>
          <a:p>
            <a:r>
              <a:rPr kumimoji="1" lang="ja-JP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→正しい色の名前がわからない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847387-C6A1-17CD-7B42-5B47B7DC4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81" y="1965277"/>
            <a:ext cx="1409700" cy="4892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D58CD3-210B-1E75-B731-1DAB9395B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6678" y="1965277"/>
            <a:ext cx="1409700" cy="489258"/>
          </a:xfrm>
          <a:prstGeom prst="rect">
            <a:avLst/>
          </a:prstGeom>
        </p:spPr>
      </p:pic>
      <p:pic>
        <p:nvPicPr>
          <p:cNvPr id="10" name="図 9" descr="図形, 四角形&#10;&#10;自動的に生成された説明">
            <a:extLst>
              <a:ext uri="{FF2B5EF4-FFF2-40B4-BE49-F238E27FC236}">
                <a16:creationId xmlns:a16="http://schemas.microsoft.com/office/drawing/2014/main" id="{B0B92483-2EF8-3B59-6FB8-237AB62A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8940" y="2612871"/>
            <a:ext cx="1409699" cy="489258"/>
          </a:xfrm>
          <a:prstGeom prst="rect">
            <a:avLst/>
          </a:prstGeom>
        </p:spPr>
      </p:pic>
      <p:pic>
        <p:nvPicPr>
          <p:cNvPr id="11" name="図 10" descr="図形, 四角形&#10;&#10;自動的に生成された説明">
            <a:extLst>
              <a:ext uri="{FF2B5EF4-FFF2-40B4-BE49-F238E27FC236}">
                <a16:creationId xmlns:a16="http://schemas.microsoft.com/office/drawing/2014/main" id="{881B81F0-E818-34FC-4DC7-5B24C3AAB82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1716" y="3275236"/>
            <a:ext cx="1409699" cy="4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1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85F5B8-EE3E-072C-F20C-FE6773491B9E}"/>
              </a:ext>
            </a:extLst>
          </p:cNvPr>
          <p:cNvSpPr txBox="1"/>
          <p:nvPr/>
        </p:nvSpPr>
        <p:spPr>
          <a:xfrm>
            <a:off x="126609" y="1097277"/>
            <a:ext cx="316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u="sng" dirty="0"/>
              <a:t>問題集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A2E310-072E-3A75-1692-1EF4543499C5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645B71-1BC3-27CD-B5D2-D5D516014027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第一次一人焼肉計画</a:t>
            </a: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2728ADAB-DC57-0185-7A00-9E38CCBFE12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568" y="1743608"/>
            <a:ext cx="3727079" cy="2955002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F16866B5-93FA-ECE7-99F8-5B24617A13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5391" y="1434905"/>
            <a:ext cx="4459458" cy="326370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651EFC-A1D5-4360-25AC-3DBD4A2FAAED}"/>
              </a:ext>
            </a:extLst>
          </p:cNvPr>
          <p:cNvSpPr txBox="1"/>
          <p:nvPr/>
        </p:nvSpPr>
        <p:spPr>
          <a:xfrm>
            <a:off x="84410" y="4909625"/>
            <a:ext cx="897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→ぬり分けられていることがわかりづらい</a:t>
            </a:r>
          </a:p>
        </p:txBody>
      </p:sp>
    </p:spTree>
    <p:extLst>
      <p:ext uri="{BB962C8B-B14F-4D97-AF65-F5344CB8AC3E}">
        <p14:creationId xmlns:p14="http://schemas.microsoft.com/office/powerpoint/2010/main" val="324608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39B12B-7A1C-1B5F-1254-3AFC2A4A74CF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A8D1BB-84D9-30CC-7FA0-1021DBD41C80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第一次一人焼肉計画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89E9288-E019-91AD-BCD5-2CEEE3C666F3}"/>
              </a:ext>
            </a:extLst>
          </p:cNvPr>
          <p:cNvGrpSpPr/>
          <p:nvPr/>
        </p:nvGrpSpPr>
        <p:grpSpPr>
          <a:xfrm>
            <a:off x="163047" y="1033165"/>
            <a:ext cx="5689113" cy="4491335"/>
            <a:chOff x="163047" y="1033165"/>
            <a:chExt cx="5689113" cy="449133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5860305-7012-5E4B-6F8E-AD90B3705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0007" t="19244" r="39756"/>
            <a:stretch/>
          </p:blipFill>
          <p:spPr>
            <a:xfrm>
              <a:off x="2937823" y="1033165"/>
              <a:ext cx="2914337" cy="4491335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80A9F1A-151E-7D8C-B428-C848A1278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9244" r="79763"/>
            <a:stretch/>
          </p:blipFill>
          <p:spPr>
            <a:xfrm>
              <a:off x="163047" y="1033165"/>
              <a:ext cx="2914337" cy="4491334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9B4B8E-5C2B-663E-42AB-E42236EBA39A}"/>
              </a:ext>
            </a:extLst>
          </p:cNvPr>
          <p:cNvSpPr txBox="1"/>
          <p:nvPr/>
        </p:nvSpPr>
        <p:spPr>
          <a:xfrm>
            <a:off x="5936567" y="3336082"/>
            <a:ext cx="3066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　</a:t>
            </a:r>
            <a:r>
              <a:rPr kumimoji="1" lang="ja-JP" alt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第二次</a:t>
            </a:r>
            <a:endParaRPr kumimoji="1" lang="en-US" altLang="ja-JP" sz="4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 一人焼肉</a:t>
            </a:r>
            <a:endParaRPr kumimoji="1" lang="en-US" altLang="ja-JP" sz="4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計画へ</a:t>
            </a:r>
            <a:endParaRPr kumimoji="1" lang="ja-JP" altLang="en-US" sz="4400" i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0C2CA9-3BB9-F817-8954-587C10AE8FBF}"/>
              </a:ext>
            </a:extLst>
          </p:cNvPr>
          <p:cNvSpPr txBox="1"/>
          <p:nvPr/>
        </p:nvSpPr>
        <p:spPr>
          <a:xfrm>
            <a:off x="6002068" y="1073427"/>
            <a:ext cx="306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③効果の確認</a:t>
            </a:r>
          </a:p>
        </p:txBody>
      </p:sp>
    </p:spTree>
    <p:extLst>
      <p:ext uri="{BB962C8B-B14F-4D97-AF65-F5344CB8AC3E}">
        <p14:creationId xmlns:p14="http://schemas.microsoft.com/office/powerpoint/2010/main" val="25780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48C779-2A52-F0CF-8EDA-970AED5CCFE9}"/>
              </a:ext>
            </a:extLst>
          </p:cNvPr>
          <p:cNvSpPr txBox="1"/>
          <p:nvPr/>
        </p:nvSpPr>
        <p:spPr>
          <a:xfrm>
            <a:off x="0" y="1593165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第二次一人焼肉計画</a:t>
            </a:r>
            <a:endParaRPr kumimoji="1" lang="en-US" altLang="ja-JP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～色覚「＋光」で焼く～</a:t>
            </a:r>
          </a:p>
        </p:txBody>
      </p:sp>
    </p:spTree>
    <p:extLst>
      <p:ext uri="{BB962C8B-B14F-4D97-AF65-F5344CB8AC3E}">
        <p14:creationId xmlns:p14="http://schemas.microsoft.com/office/powerpoint/2010/main" val="330588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802C71-2E9F-4321-127A-023154CB646F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E9BF9C-C99D-2E2A-412A-8E9F7A0642CC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第二次一人焼肉計画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6C2F35-0223-7EB1-F56B-3CADD4107315}"/>
              </a:ext>
            </a:extLst>
          </p:cNvPr>
          <p:cNvSpPr txBox="1"/>
          <p:nvPr/>
        </p:nvSpPr>
        <p:spPr>
          <a:xfrm>
            <a:off x="5935" y="998481"/>
            <a:ext cx="161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①結果</a:t>
            </a:r>
          </a:p>
        </p:txBody>
      </p:sp>
      <p:graphicFrame>
        <p:nvGraphicFramePr>
          <p:cNvPr id="7" name="object 50">
            <a:extLst>
              <a:ext uri="{FF2B5EF4-FFF2-40B4-BE49-F238E27FC236}">
                <a16:creationId xmlns:a16="http://schemas.microsoft.com/office/drawing/2014/main" id="{9E022A88-74B6-A8D2-E5BE-42C3EBA03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84887"/>
              </p:ext>
            </p:extLst>
          </p:nvPr>
        </p:nvGraphicFramePr>
        <p:xfrm>
          <a:off x="3341780" y="1535112"/>
          <a:ext cx="5679387" cy="2932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8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牛肉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人参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エリンギ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ピーマン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000" b="1" spc="-10" dirty="0" err="1">
                          <a:latin typeface="Tahoma"/>
                          <a:cs typeface="Tahoma"/>
                        </a:rPr>
                        <a:t>C</a:t>
                      </a: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2000" b="1" spc="-100" dirty="0">
                          <a:latin typeface="Tahoma"/>
                          <a:cs typeface="Tahoma"/>
                        </a:rPr>
                        <a:t>)</a:t>
                      </a:r>
                      <a:endParaRPr lang="en-US" sz="2000" b="1" spc="-1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Yu Gothic"/>
                          <a:cs typeface="Yu Gothic"/>
                        </a:rPr>
                        <a:t>チ</a:t>
                      </a:r>
                      <a:r>
                        <a:rPr lang="ja-JP" altLang="en-US" sz="2000" b="1" spc="-5" dirty="0">
                          <a:latin typeface="Yu Gothic"/>
                          <a:cs typeface="Yu Gothic"/>
                        </a:rPr>
                        <a:t>ェ</a:t>
                      </a: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ック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生肉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生野菜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生野菜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生野菜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000" b="1" spc="-50" dirty="0" err="1">
                          <a:latin typeface="Tahoma"/>
                          <a:cs typeface="Tahoma"/>
                        </a:rPr>
                        <a:t>D</a:t>
                      </a: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2000" b="1" spc="-100" dirty="0">
                          <a:latin typeface="Tahoma"/>
                          <a:cs typeface="Tahoma"/>
                        </a:rPr>
                        <a:t>)</a:t>
                      </a:r>
                      <a:endParaRPr lang="en-US" sz="2000" b="1" spc="-1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食べた感想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実食</a:t>
                      </a:r>
                      <a:endParaRPr lang="en-US" sz="2000" b="1" dirty="0">
                        <a:latin typeface="Yu Gothic"/>
                        <a:cs typeface="Yu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不可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かたい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かたい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かたい</a:t>
                      </a:r>
                      <a:endParaRPr lang="en-US" sz="2000" b="1" dirty="0">
                        <a:latin typeface="Yu Gothic"/>
                        <a:cs typeface="Yu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苦い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F4D1E0-FB94-0AE7-F8FA-EDD58214C61F}"/>
              </a:ext>
            </a:extLst>
          </p:cNvPr>
          <p:cNvSpPr txBox="1"/>
          <p:nvPr/>
        </p:nvSpPr>
        <p:spPr>
          <a:xfrm>
            <a:off x="7102489" y="4822873"/>
            <a:ext cx="330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→失敗</a:t>
            </a:r>
          </a:p>
        </p:txBody>
      </p:sp>
      <p:pic>
        <p:nvPicPr>
          <p:cNvPr id="9" name="object 24">
            <a:extLst>
              <a:ext uri="{FF2B5EF4-FFF2-40B4-BE49-F238E27FC236}">
                <a16:creationId xmlns:a16="http://schemas.microsoft.com/office/drawing/2014/main" id="{375C5232-3F4C-B40E-6F67-61B1E8904B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600" y="1535112"/>
            <a:ext cx="2540000" cy="41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>
            <a:extLst>
              <a:ext uri="{FF2B5EF4-FFF2-40B4-BE49-F238E27FC236}">
                <a16:creationId xmlns:a16="http://schemas.microsoft.com/office/drawing/2014/main" id="{5924DFC7-F8B4-07BB-6FE7-7739C72ADFE4}"/>
              </a:ext>
            </a:extLst>
          </p:cNvPr>
          <p:cNvSpPr/>
          <p:nvPr/>
        </p:nvSpPr>
        <p:spPr>
          <a:xfrm>
            <a:off x="5100660" y="2857500"/>
            <a:ext cx="3897546" cy="17281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AD01BB6-78DA-67B8-9859-B70715ED66B6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063A32-375E-43CD-743F-5043005FBB55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第二次一人焼肉計画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7EED82-4397-7A51-D16A-CAB0033AE9BE}"/>
              </a:ext>
            </a:extLst>
          </p:cNvPr>
          <p:cNvSpPr txBox="1"/>
          <p:nvPr/>
        </p:nvSpPr>
        <p:spPr>
          <a:xfrm>
            <a:off x="67733" y="969426"/>
            <a:ext cx="8861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②工夫を考える</a:t>
            </a:r>
            <a:endParaRPr kumimoji="1" lang="en-US" altLang="ja-JP" sz="3200" b="1" dirty="0"/>
          </a:p>
          <a:p>
            <a:endParaRPr kumimoji="1" lang="en-US" altLang="ja-JP" sz="3200" b="1" dirty="0"/>
          </a:p>
          <a:p>
            <a:r>
              <a:rPr kumimoji="1" lang="ja-JP" altLang="en-US" sz="3200" b="1" dirty="0"/>
              <a:t>⑴見え方の特徴を調べる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162EA109-E2A1-076B-0F7A-B10A1CB8AE3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794" y="2539086"/>
            <a:ext cx="4731006" cy="29854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3E2CAB-68F8-5B3E-C25B-78E658C4F869}"/>
              </a:ext>
            </a:extLst>
          </p:cNvPr>
          <p:cNvSpPr txBox="1"/>
          <p:nvPr/>
        </p:nvSpPr>
        <p:spPr>
          <a:xfrm>
            <a:off x="5100660" y="3458423"/>
            <a:ext cx="473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折り紙の色で調査</a:t>
            </a:r>
          </a:p>
        </p:txBody>
      </p:sp>
    </p:spTree>
    <p:extLst>
      <p:ext uri="{BB962C8B-B14F-4D97-AF65-F5344CB8AC3E}">
        <p14:creationId xmlns:p14="http://schemas.microsoft.com/office/powerpoint/2010/main" val="264564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9D20ECFF-8194-3FFE-96F2-6212071D9E29}"/>
              </a:ext>
            </a:extLst>
          </p:cNvPr>
          <p:cNvSpPr/>
          <p:nvPr/>
        </p:nvSpPr>
        <p:spPr>
          <a:xfrm>
            <a:off x="0" y="1311086"/>
            <a:ext cx="9108888" cy="4376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96E81A9-68C0-A033-14DC-062FB7FCC307}"/>
              </a:ext>
            </a:extLst>
          </p:cNvPr>
          <p:cNvSpPr txBox="1"/>
          <p:nvPr/>
        </p:nvSpPr>
        <p:spPr>
          <a:xfrm>
            <a:off x="92124" y="977007"/>
            <a:ext cx="8250379" cy="88229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latin typeface="Yu Gothic"/>
                <a:cs typeface="Yu Gothic"/>
              </a:rPr>
              <a:t>【結果】（</a:t>
            </a:r>
            <a:r>
              <a:rPr sz="2000" b="1" dirty="0" err="1">
                <a:latin typeface="Yu Gothic"/>
                <a:cs typeface="Yu Gothic"/>
              </a:rPr>
              <a:t>実際には百色全て試したが、ここでは一部を抜粋する</a:t>
            </a:r>
            <a:r>
              <a:rPr sz="2000" b="1" dirty="0">
                <a:latin typeface="Yu Gothic"/>
                <a:cs typeface="Yu Gothic"/>
              </a:rPr>
              <a:t>。</a:t>
            </a:r>
            <a:r>
              <a:rPr lang="ja-JP" altLang="en-US" sz="2000" b="1" dirty="0">
                <a:latin typeface="Yu Gothic"/>
                <a:cs typeface="Yu Gothic"/>
              </a:rPr>
              <a:t>）</a:t>
            </a:r>
            <a:endParaRPr lang="en-US" sz="2000" b="1" dirty="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endParaRPr lang="en-US" sz="1200" b="1" dirty="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dirty="0" err="1">
                <a:latin typeface="Yu Gothic"/>
                <a:cs typeface="Yu Gothic"/>
              </a:rPr>
              <a:t>水色</a:t>
            </a:r>
            <a:r>
              <a:rPr lang="ja-JP" altLang="en-US" sz="2000" b="1" dirty="0">
                <a:latin typeface="Yu Gothic"/>
                <a:cs typeface="Yu Gothic"/>
              </a:rPr>
              <a:t>　　　 </a:t>
            </a:r>
            <a:r>
              <a:rPr lang="ja-JP" altLang="en-US" sz="1200" b="1" dirty="0">
                <a:latin typeface="Yu Gothic"/>
                <a:cs typeface="Yu Gothic"/>
              </a:rPr>
              <a:t>　　　　　　　　　　　　　　　　　　　     </a:t>
            </a:r>
            <a:r>
              <a:rPr sz="1700" b="1" dirty="0" err="1">
                <a:latin typeface="Yu Gothic"/>
                <a:cs typeface="Yu Gothic"/>
              </a:rPr>
              <a:t>ねずみ色</a:t>
            </a:r>
            <a:endParaRPr sz="1700" b="1" dirty="0">
              <a:latin typeface="Yu Gothic"/>
              <a:cs typeface="Yu Gothic"/>
            </a:endParaRPr>
          </a:p>
        </p:txBody>
      </p:sp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0B997DF3-16D0-A7B9-1CB5-B62F1A846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61784"/>
              </p:ext>
            </p:extLst>
          </p:nvPr>
        </p:nvGraphicFramePr>
        <p:xfrm>
          <a:off x="929035" y="1523658"/>
          <a:ext cx="3593345" cy="1032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2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ダイニング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キッチン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リビング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28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(C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水色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水色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水色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28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(D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こい水色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ラベンダー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水色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EE09850F-4165-5578-1E45-D9A204214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628624"/>
              </p:ext>
            </p:extLst>
          </p:nvPr>
        </p:nvGraphicFramePr>
        <p:xfrm>
          <a:off x="5501895" y="1456841"/>
          <a:ext cx="3593345" cy="1099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ダイニング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キッチン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リビング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(C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こい灰色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灰色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灰色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(D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灰むらさき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うす灰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灰色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72B343DD-BE34-E4C7-E7AD-888E31C48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59080"/>
              </p:ext>
            </p:extLst>
          </p:nvPr>
        </p:nvGraphicFramePr>
        <p:xfrm>
          <a:off x="913532" y="2758846"/>
          <a:ext cx="3593345" cy="1352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ダイニング</a:t>
                      </a:r>
                      <a:endParaRPr sz="1400" dirty="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キッチン</a:t>
                      </a:r>
                      <a:endParaRPr sz="1400" dirty="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リビング</a:t>
                      </a:r>
                      <a:endParaRPr sz="1400" dirty="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(C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うすピンク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うすピンク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うすピンク</a:t>
                      </a: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84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(D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白</a:t>
                      </a: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白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白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3">
            <a:extLst>
              <a:ext uri="{FF2B5EF4-FFF2-40B4-BE49-F238E27FC236}">
                <a16:creationId xmlns:a16="http://schemas.microsoft.com/office/drawing/2014/main" id="{236C1B1C-82A9-E4AB-C40B-33F69D02BDBA}"/>
              </a:ext>
            </a:extLst>
          </p:cNvPr>
          <p:cNvSpPr txBox="1"/>
          <p:nvPr/>
        </p:nvSpPr>
        <p:spPr>
          <a:xfrm>
            <a:off x="4130" y="2857961"/>
            <a:ext cx="1458811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latin typeface="Yu Gothic"/>
                <a:cs typeface="Yu Gothic"/>
              </a:rPr>
              <a:t>うすもも</a:t>
            </a:r>
            <a:endParaRPr sz="1700" b="1" dirty="0">
              <a:latin typeface="Yu Gothic"/>
              <a:cs typeface="Yu Gothic"/>
            </a:endParaRPr>
          </a:p>
        </p:txBody>
      </p:sp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id="{3C8FFA10-CF5E-780C-17BD-F112A4B35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4548"/>
              </p:ext>
            </p:extLst>
          </p:nvPr>
        </p:nvGraphicFramePr>
        <p:xfrm>
          <a:off x="5501900" y="2747497"/>
          <a:ext cx="3593346" cy="1352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ダイニング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キッチン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リビング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05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(C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ペールオレンジ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ペールオレンジ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ペールオレンジ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13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(D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ペールオレンジ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オレンジ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ペールオレンジ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5">
            <a:extLst>
              <a:ext uri="{FF2B5EF4-FFF2-40B4-BE49-F238E27FC236}">
                <a16:creationId xmlns:a16="http://schemas.microsoft.com/office/drawing/2014/main" id="{55249999-4E1C-BA8C-FEB5-4D0D45F76746}"/>
              </a:ext>
            </a:extLst>
          </p:cNvPr>
          <p:cNvSpPr txBox="1"/>
          <p:nvPr/>
        </p:nvSpPr>
        <p:spPr>
          <a:xfrm>
            <a:off x="4568696" y="2858598"/>
            <a:ext cx="167970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Yu Gothic"/>
                <a:cs typeface="Yu Gothic"/>
              </a:rPr>
              <a:t>ピーチ</a:t>
            </a:r>
          </a:p>
        </p:txBody>
      </p:sp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E66CAF2A-69CA-60AA-2D24-96623DE52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85140"/>
              </p:ext>
            </p:extLst>
          </p:nvPr>
        </p:nvGraphicFramePr>
        <p:xfrm>
          <a:off x="913531" y="4291096"/>
          <a:ext cx="3596476" cy="13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ダイニング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キッチン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リビング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9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(C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うすい赤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うすい赤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うすい赤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(D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うすい赤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茶色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うすい赤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17">
            <a:extLst>
              <a:ext uri="{FF2B5EF4-FFF2-40B4-BE49-F238E27FC236}">
                <a16:creationId xmlns:a16="http://schemas.microsoft.com/office/drawing/2014/main" id="{6CF808B8-F153-23ED-6581-997AC090B4B0}"/>
              </a:ext>
            </a:extLst>
          </p:cNvPr>
          <p:cNvSpPr txBox="1"/>
          <p:nvPr/>
        </p:nvSpPr>
        <p:spPr>
          <a:xfrm>
            <a:off x="2841" y="4198109"/>
            <a:ext cx="22825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Yu Gothic"/>
                <a:cs typeface="Yu Gothic"/>
              </a:rPr>
              <a:t>さんご</a:t>
            </a:r>
          </a:p>
        </p:txBody>
      </p:sp>
      <p:graphicFrame>
        <p:nvGraphicFramePr>
          <p:cNvPr id="21" name="object 18">
            <a:extLst>
              <a:ext uri="{FF2B5EF4-FFF2-40B4-BE49-F238E27FC236}">
                <a16:creationId xmlns:a16="http://schemas.microsoft.com/office/drawing/2014/main" id="{F53E348A-8838-C320-075C-D374505A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05622"/>
              </p:ext>
            </p:extLst>
          </p:nvPr>
        </p:nvGraphicFramePr>
        <p:xfrm>
          <a:off x="5501900" y="4291096"/>
          <a:ext cx="3593340" cy="1423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ダイニング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キッチン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リビング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3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(C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むらさき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むらさき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むらさき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3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(D</a:t>
                      </a:r>
                      <a:r>
                        <a:rPr sz="1400" spc="-5" dirty="0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赤むらさき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青むらさき</a:t>
                      </a:r>
                      <a:endParaRPr sz="1400">
                        <a:latin typeface="Yu Gothic"/>
                        <a:cs typeface="Yu Gothic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Yu Gothic"/>
                          <a:cs typeface="Yu Gothic"/>
                        </a:rPr>
                        <a:t>むらさき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object 19">
            <a:extLst>
              <a:ext uri="{FF2B5EF4-FFF2-40B4-BE49-F238E27FC236}">
                <a16:creationId xmlns:a16="http://schemas.microsoft.com/office/drawing/2014/main" id="{DCAC177C-DCD2-11D5-9B2F-8AE24A667DC3}"/>
              </a:ext>
            </a:extLst>
          </p:cNvPr>
          <p:cNvSpPr txBox="1"/>
          <p:nvPr/>
        </p:nvSpPr>
        <p:spPr>
          <a:xfrm>
            <a:off x="4568696" y="4291096"/>
            <a:ext cx="150663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Yu Gothic"/>
                <a:cs typeface="Yu Gothic"/>
              </a:rPr>
              <a:t>すみれ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1AD463A-B6B7-C52C-72F1-9EFE119C7D43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4B77E2-41D4-13C9-1893-5591155EF069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第二次一人焼肉計画</a:t>
            </a:r>
          </a:p>
        </p:txBody>
      </p:sp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0DC16220-C1AC-464C-D80D-E44C652BC414}"/>
              </a:ext>
            </a:extLst>
          </p:cNvPr>
          <p:cNvSpPr/>
          <p:nvPr/>
        </p:nvSpPr>
        <p:spPr>
          <a:xfrm>
            <a:off x="3890074" y="2150673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629B81DE-DCFF-1F67-2989-198DCB6F2FF6}"/>
              </a:ext>
            </a:extLst>
          </p:cNvPr>
          <p:cNvSpPr/>
          <p:nvPr/>
        </p:nvSpPr>
        <p:spPr>
          <a:xfrm>
            <a:off x="8462073" y="2150673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A4175F68-C908-AE39-74ED-8B5C93B23EE0}"/>
              </a:ext>
            </a:extLst>
          </p:cNvPr>
          <p:cNvSpPr/>
          <p:nvPr/>
        </p:nvSpPr>
        <p:spPr>
          <a:xfrm>
            <a:off x="6571281" y="3623012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C8E34B3B-D311-1F9F-49AB-26E612B1E4E4}"/>
              </a:ext>
            </a:extLst>
          </p:cNvPr>
          <p:cNvSpPr/>
          <p:nvPr/>
        </p:nvSpPr>
        <p:spPr>
          <a:xfrm>
            <a:off x="8353583" y="3623011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E7ED8DF7-B04A-E9F6-CDC7-29615F3639AA}"/>
              </a:ext>
            </a:extLst>
          </p:cNvPr>
          <p:cNvSpPr/>
          <p:nvPr/>
        </p:nvSpPr>
        <p:spPr>
          <a:xfrm>
            <a:off x="1968286" y="5188341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A5BC9ED3-5198-55CB-1CF3-400FBE0C1850}"/>
              </a:ext>
            </a:extLst>
          </p:cNvPr>
          <p:cNvSpPr/>
          <p:nvPr/>
        </p:nvSpPr>
        <p:spPr>
          <a:xfrm>
            <a:off x="3812585" y="5203840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E345F9A1-ED51-13AE-735E-D25402C8B4E7}"/>
              </a:ext>
            </a:extLst>
          </p:cNvPr>
          <p:cNvSpPr/>
          <p:nvPr/>
        </p:nvSpPr>
        <p:spPr>
          <a:xfrm>
            <a:off x="8462072" y="5219338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乗算記号 32">
            <a:extLst>
              <a:ext uri="{FF2B5EF4-FFF2-40B4-BE49-F238E27FC236}">
                <a16:creationId xmlns:a16="http://schemas.microsoft.com/office/drawing/2014/main" id="{73BE5868-3BB4-DA36-4065-BA1A3BF91663}"/>
              </a:ext>
            </a:extLst>
          </p:cNvPr>
          <p:cNvSpPr/>
          <p:nvPr/>
        </p:nvSpPr>
        <p:spPr>
          <a:xfrm>
            <a:off x="1813302" y="1964694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乗算記号 33">
            <a:extLst>
              <a:ext uri="{FF2B5EF4-FFF2-40B4-BE49-F238E27FC236}">
                <a16:creationId xmlns:a16="http://schemas.microsoft.com/office/drawing/2014/main" id="{E98ACD52-DC18-9C37-523C-20533B29839D}"/>
              </a:ext>
            </a:extLst>
          </p:cNvPr>
          <p:cNvSpPr/>
          <p:nvPr/>
        </p:nvSpPr>
        <p:spPr>
          <a:xfrm>
            <a:off x="2727704" y="1980194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乗算記号 34">
            <a:extLst>
              <a:ext uri="{FF2B5EF4-FFF2-40B4-BE49-F238E27FC236}">
                <a16:creationId xmlns:a16="http://schemas.microsoft.com/office/drawing/2014/main" id="{35D8F764-1C71-66B3-215E-5CE668F7E676}"/>
              </a:ext>
            </a:extLst>
          </p:cNvPr>
          <p:cNvSpPr/>
          <p:nvPr/>
        </p:nvSpPr>
        <p:spPr>
          <a:xfrm>
            <a:off x="1735808" y="3359542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乗算記号 35">
            <a:extLst>
              <a:ext uri="{FF2B5EF4-FFF2-40B4-BE49-F238E27FC236}">
                <a16:creationId xmlns:a16="http://schemas.microsoft.com/office/drawing/2014/main" id="{2979F41A-4372-4DD3-8476-FDEE3C5746AD}"/>
              </a:ext>
            </a:extLst>
          </p:cNvPr>
          <p:cNvSpPr/>
          <p:nvPr/>
        </p:nvSpPr>
        <p:spPr>
          <a:xfrm>
            <a:off x="2665708" y="3328542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乗算記号 36">
            <a:extLst>
              <a:ext uri="{FF2B5EF4-FFF2-40B4-BE49-F238E27FC236}">
                <a16:creationId xmlns:a16="http://schemas.microsoft.com/office/drawing/2014/main" id="{D3F3BC2E-571C-5482-A240-DB700CD9FDD8}"/>
              </a:ext>
            </a:extLst>
          </p:cNvPr>
          <p:cNvSpPr/>
          <p:nvPr/>
        </p:nvSpPr>
        <p:spPr>
          <a:xfrm>
            <a:off x="3564610" y="3344041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乗算記号 37">
            <a:extLst>
              <a:ext uri="{FF2B5EF4-FFF2-40B4-BE49-F238E27FC236}">
                <a16:creationId xmlns:a16="http://schemas.microsoft.com/office/drawing/2014/main" id="{A932848B-688C-5040-9867-29841AAAAEB1}"/>
              </a:ext>
            </a:extLst>
          </p:cNvPr>
          <p:cNvSpPr/>
          <p:nvPr/>
        </p:nvSpPr>
        <p:spPr>
          <a:xfrm>
            <a:off x="2634712" y="4893874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乗算記号 38">
            <a:extLst>
              <a:ext uri="{FF2B5EF4-FFF2-40B4-BE49-F238E27FC236}">
                <a16:creationId xmlns:a16="http://schemas.microsoft.com/office/drawing/2014/main" id="{16675C01-2F5C-0716-E81C-3BF76BADE09F}"/>
              </a:ext>
            </a:extLst>
          </p:cNvPr>
          <p:cNvSpPr/>
          <p:nvPr/>
        </p:nvSpPr>
        <p:spPr>
          <a:xfrm>
            <a:off x="6416299" y="1871707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乗算記号 39">
            <a:extLst>
              <a:ext uri="{FF2B5EF4-FFF2-40B4-BE49-F238E27FC236}">
                <a16:creationId xmlns:a16="http://schemas.microsoft.com/office/drawing/2014/main" id="{76EF5500-0BAF-D2B0-3000-67C00D979208}"/>
              </a:ext>
            </a:extLst>
          </p:cNvPr>
          <p:cNvSpPr/>
          <p:nvPr/>
        </p:nvSpPr>
        <p:spPr>
          <a:xfrm>
            <a:off x="7377190" y="1871708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乗算記号 40">
            <a:extLst>
              <a:ext uri="{FF2B5EF4-FFF2-40B4-BE49-F238E27FC236}">
                <a16:creationId xmlns:a16="http://schemas.microsoft.com/office/drawing/2014/main" id="{2062EBFE-AC7B-3834-E90A-EE8F0A9B0DA6}"/>
              </a:ext>
            </a:extLst>
          </p:cNvPr>
          <p:cNvSpPr/>
          <p:nvPr/>
        </p:nvSpPr>
        <p:spPr>
          <a:xfrm>
            <a:off x="7191212" y="3421535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乗算記号 41">
            <a:extLst>
              <a:ext uri="{FF2B5EF4-FFF2-40B4-BE49-F238E27FC236}">
                <a16:creationId xmlns:a16="http://schemas.microsoft.com/office/drawing/2014/main" id="{FBB0632A-97C3-DC01-0D5D-08DA16591B22}"/>
              </a:ext>
            </a:extLst>
          </p:cNvPr>
          <p:cNvSpPr/>
          <p:nvPr/>
        </p:nvSpPr>
        <p:spPr>
          <a:xfrm>
            <a:off x="6385302" y="4909369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乗算記号 42">
            <a:extLst>
              <a:ext uri="{FF2B5EF4-FFF2-40B4-BE49-F238E27FC236}">
                <a16:creationId xmlns:a16="http://schemas.microsoft.com/office/drawing/2014/main" id="{E597515B-63B3-1DA6-15D9-3E6FE8768D47}"/>
              </a:ext>
            </a:extLst>
          </p:cNvPr>
          <p:cNvSpPr/>
          <p:nvPr/>
        </p:nvSpPr>
        <p:spPr>
          <a:xfrm>
            <a:off x="7299699" y="4909372"/>
            <a:ext cx="914400" cy="914400"/>
          </a:xfrm>
          <a:prstGeom prst="mathMultiply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19EF950C-0DA0-E864-7ED0-700AC449A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20" y="1932388"/>
            <a:ext cx="763590" cy="274435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B24EDFB-150B-31B2-6546-F918057A6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165" y="1911967"/>
            <a:ext cx="766126" cy="24941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68A88DB-7133-1ECC-877F-B9E969BFC5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rgbClr val="FF99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22890" y="4642729"/>
            <a:ext cx="766126" cy="249416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B8B38250-F545-2B6D-0E86-8E56C52A70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E38DD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18" y="3132395"/>
            <a:ext cx="766126" cy="249416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F0F0552A-916D-A5AA-597C-DEC0C1D865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C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153" y="3120765"/>
            <a:ext cx="766126" cy="249416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E4CA930-A346-3881-074D-71B5EC2A09E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5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23" y="4521630"/>
            <a:ext cx="766126" cy="2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4">
            <a:extLst>
              <a:ext uri="{FF2B5EF4-FFF2-40B4-BE49-F238E27FC236}">
                <a16:creationId xmlns:a16="http://schemas.microsoft.com/office/drawing/2014/main" id="{34C60792-BCA2-B9D3-477F-62CACA3FA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50415"/>
              </p:ext>
            </p:extLst>
          </p:nvPr>
        </p:nvGraphicFramePr>
        <p:xfrm>
          <a:off x="94595" y="1087817"/>
          <a:ext cx="8986344" cy="3121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2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2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0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b="1" dirty="0">
                          <a:latin typeface="Yu Gothic"/>
                          <a:cs typeface="Yu Gothic"/>
                        </a:rPr>
                        <a:t>水色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b="1" dirty="0">
                          <a:latin typeface="Yu Gothic"/>
                          <a:cs typeface="Yu Gothic"/>
                        </a:rPr>
                        <a:t>ねずみ色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b="1" dirty="0">
                          <a:latin typeface="Yu Gothic"/>
                          <a:cs typeface="Yu Gothic"/>
                        </a:rPr>
                        <a:t>うすもも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b="1" dirty="0">
                          <a:latin typeface="Yu Gothic"/>
                          <a:cs typeface="Yu Gothic"/>
                        </a:rPr>
                        <a:t>ピーチ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b="1" dirty="0">
                          <a:latin typeface="Yu Gothic"/>
                          <a:cs typeface="Yu Gothic"/>
                        </a:rPr>
                        <a:t>さんご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b="1" dirty="0">
                          <a:latin typeface="Yu Gothic"/>
                          <a:cs typeface="Yu Gothic"/>
                        </a:rPr>
                        <a:t>すみれ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200" b="1" dirty="0">
                          <a:latin typeface="Yu Gothic"/>
                          <a:cs typeface="Yu Gothic"/>
                        </a:rPr>
                        <a:t>正解率</a:t>
                      </a:r>
                      <a:endParaRPr sz="22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dirty="0">
                          <a:latin typeface="Yu Gothic"/>
                          <a:cs typeface="Yu Gothic"/>
                        </a:rPr>
                        <a:t>電球色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〇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〇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600" b="1" spc="-10" dirty="0">
                          <a:latin typeface="Tahoma"/>
                          <a:cs typeface="Tahoma"/>
                        </a:rPr>
                        <a:t>33</a:t>
                      </a:r>
                      <a:r>
                        <a:rPr sz="3600" b="1" spc="-10" dirty="0">
                          <a:latin typeface="Yu Gothic"/>
                          <a:cs typeface="Yu Gothic"/>
                        </a:rPr>
                        <a:t>％</a:t>
                      </a:r>
                      <a:endParaRPr sz="3600" b="1" dirty="0">
                        <a:latin typeface="Yu Gothic"/>
                        <a:cs typeface="Yu Gothic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b="1" dirty="0">
                          <a:latin typeface="Yu Gothic"/>
                          <a:cs typeface="Yu Gothic"/>
                        </a:rPr>
                        <a:t>昼白色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600" b="1" spc="-10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3600" b="1" spc="-10" dirty="0">
                          <a:latin typeface="Yu Gothic"/>
                          <a:cs typeface="Yu Gothic"/>
                        </a:rPr>
                        <a:t>％</a:t>
                      </a:r>
                      <a:endParaRPr sz="3600" b="1" dirty="0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b="1" dirty="0">
                          <a:latin typeface="Yu Gothic"/>
                          <a:cs typeface="Yu Gothic"/>
                        </a:rPr>
                        <a:t>自然光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〇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〇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×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〇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〇</a:t>
                      </a:r>
                      <a:endParaRPr sz="4000" b="1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4000" b="1" dirty="0">
                          <a:latin typeface="Yu Gothic"/>
                          <a:cs typeface="Yu Gothic"/>
                        </a:rPr>
                        <a:t>〇</a:t>
                      </a: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600" b="1" spc="-10" dirty="0">
                          <a:latin typeface="Tahoma"/>
                          <a:cs typeface="Tahoma"/>
                        </a:rPr>
                        <a:t>83</a:t>
                      </a:r>
                      <a:r>
                        <a:rPr sz="3600" b="1" spc="-10" dirty="0">
                          <a:latin typeface="Yu Gothic"/>
                          <a:cs typeface="Yu Gothic"/>
                        </a:rPr>
                        <a:t>％</a:t>
                      </a:r>
                      <a:endParaRPr sz="3600" b="1" dirty="0">
                        <a:latin typeface="Yu Gothic"/>
                        <a:cs typeface="Yu Gothic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37B243-3C35-9905-83FA-7767113CD604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8C3E65-8A4F-ACE4-B8AF-E6A959F5358C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第二次一人焼肉計画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44DE8F-750E-47B0-E551-5EE0065A246E}"/>
              </a:ext>
            </a:extLst>
          </p:cNvPr>
          <p:cNvSpPr txBox="1"/>
          <p:nvPr/>
        </p:nvSpPr>
        <p:spPr>
          <a:xfrm>
            <a:off x="251370" y="4335505"/>
            <a:ext cx="881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700" b="1" dirty="0"/>
              <a:t>→僕の色覚「＋自然光」？</a:t>
            </a:r>
            <a:endParaRPr kumimoji="1" lang="en-US" altLang="ja-JP" sz="3700" b="1" dirty="0"/>
          </a:p>
          <a:p>
            <a:r>
              <a:rPr kumimoji="1" lang="ja-JP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→僕の色覚「＋拡散する光」をする！</a:t>
            </a:r>
          </a:p>
        </p:txBody>
      </p:sp>
    </p:spTree>
    <p:extLst>
      <p:ext uri="{BB962C8B-B14F-4D97-AF65-F5344CB8AC3E}">
        <p14:creationId xmlns:p14="http://schemas.microsoft.com/office/powerpoint/2010/main" val="21729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CC8EDF-F998-DFD2-5C4E-9D76335DCE22}"/>
              </a:ext>
            </a:extLst>
          </p:cNvPr>
          <p:cNvSpPr txBox="1"/>
          <p:nvPr/>
        </p:nvSpPr>
        <p:spPr>
          <a:xfrm>
            <a:off x="108284" y="872341"/>
            <a:ext cx="89274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先天性色覚異常とは</a:t>
            </a:r>
            <a:endParaRPr kumimoji="1" lang="en-US" altLang="ja-JP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2800" dirty="0"/>
          </a:p>
          <a:p>
            <a:r>
              <a:rPr kumimoji="1" lang="ja-JP" altLang="en-US" sz="4800" b="1" dirty="0"/>
              <a:t>・遺伝性疾患</a:t>
            </a:r>
            <a:endParaRPr kumimoji="1" lang="en-US" altLang="ja-JP" sz="4800" b="1" dirty="0"/>
          </a:p>
          <a:p>
            <a:r>
              <a:rPr kumimoji="1" lang="ja-JP" altLang="en-US" sz="4800" b="1" dirty="0"/>
              <a:t>・日本人の約</a:t>
            </a:r>
            <a:r>
              <a:rPr kumimoji="1" lang="en-US" altLang="ja-JP" sz="4800" b="1" dirty="0"/>
              <a:t>5.2</a:t>
            </a:r>
            <a:r>
              <a:rPr kumimoji="1" lang="ja-JP" altLang="en-US" sz="4800" b="1" dirty="0"/>
              <a:t>％が持つ病気</a:t>
            </a:r>
            <a:endParaRPr kumimoji="1" lang="en-US" altLang="ja-JP" sz="4800" b="1" dirty="0"/>
          </a:p>
          <a:p>
            <a:r>
              <a:rPr kumimoji="1" lang="ja-JP" altLang="en-US" sz="4800" b="1" dirty="0"/>
              <a:t>・複数の型がある</a:t>
            </a:r>
          </a:p>
        </p:txBody>
      </p:sp>
    </p:spTree>
    <p:extLst>
      <p:ext uri="{BB962C8B-B14F-4D97-AF65-F5344CB8AC3E}">
        <p14:creationId xmlns:p14="http://schemas.microsoft.com/office/powerpoint/2010/main" val="242975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矢印: 右 5">
            <a:extLst>
              <a:ext uri="{FF2B5EF4-FFF2-40B4-BE49-F238E27FC236}">
                <a16:creationId xmlns:a16="http://schemas.microsoft.com/office/drawing/2014/main" id="{A854309D-213A-0C42-1909-4514FF25155B}"/>
              </a:ext>
            </a:extLst>
          </p:cNvPr>
          <p:cNvSpPr/>
          <p:nvPr/>
        </p:nvSpPr>
        <p:spPr>
          <a:xfrm>
            <a:off x="1311284" y="3034679"/>
            <a:ext cx="4369116" cy="2569026"/>
          </a:xfrm>
          <a:prstGeom prst="rightArrow">
            <a:avLst>
              <a:gd name="adj1" fmla="val 50000"/>
              <a:gd name="adj2" fmla="val 3769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D25DB38-5544-28F3-9BFF-9EE8C42ED742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DF3B7A-69B1-9ABE-6EEC-C855528B387B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第二次一人焼肉計画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AC4ED1-D944-45F6-D00F-97CB95CA7BB6}"/>
              </a:ext>
            </a:extLst>
          </p:cNvPr>
          <p:cNvSpPr txBox="1"/>
          <p:nvPr/>
        </p:nvSpPr>
        <p:spPr>
          <a:xfrm>
            <a:off x="330200" y="1104900"/>
            <a:ext cx="86561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⑵光を拡散させる方法を探る</a:t>
            </a:r>
            <a:endParaRPr kumimoji="1" lang="en-US" altLang="ja-JP" sz="3200" b="1" dirty="0"/>
          </a:p>
          <a:p>
            <a:endParaRPr kumimoji="1" lang="en-US" altLang="ja-JP" sz="1400" b="1" dirty="0"/>
          </a:p>
          <a:p>
            <a:r>
              <a:rPr kumimoji="1" lang="ja-JP" altLang="en-US" sz="2800" b="1" u="sng" dirty="0"/>
              <a:t>光をよく通し、拡散しそうな紙</a:t>
            </a:r>
            <a:endParaRPr kumimoji="1" lang="en-US" altLang="ja-JP" sz="2800" b="1" u="sng" dirty="0"/>
          </a:p>
          <a:p>
            <a:r>
              <a:rPr kumimoji="1" lang="ja-JP" altLang="en-US" sz="2800" b="1" dirty="0"/>
              <a:t>　・トレーシングペーパー　　・キッチンペーパー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・クッキングシート　　・半紙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・懐紙</a:t>
            </a:r>
            <a:endParaRPr kumimoji="1" lang="en-US" altLang="ja-JP" sz="2800" b="1" dirty="0"/>
          </a:p>
          <a:p>
            <a:endParaRPr kumimoji="1" lang="en-US" altLang="ja-JP" sz="1200" dirty="0"/>
          </a:p>
          <a:p>
            <a:r>
              <a:rPr kumimoji="1" lang="en-US" altLang="ja-JP" sz="2800" dirty="0"/>
              <a:t>              </a:t>
            </a:r>
            <a:r>
              <a:rPr kumimoji="1" lang="ja-JP" altLang="en-US" sz="2400" dirty="0"/>
              <a:t>着物のふところに</a:t>
            </a:r>
            <a:endParaRPr kumimoji="1" lang="en-US" altLang="ja-JP" sz="2400" dirty="0"/>
          </a:p>
          <a:p>
            <a:r>
              <a:rPr kumimoji="1" lang="ja-JP" altLang="en-US" sz="2400" dirty="0"/>
              <a:t>　　　  入れて持ち運ぶ和紙。　　　</a:t>
            </a:r>
            <a:endParaRPr kumimoji="1" lang="en-US" altLang="ja-JP" sz="2400" dirty="0"/>
          </a:p>
          <a:p>
            <a:r>
              <a:rPr kumimoji="1" lang="ja-JP" altLang="en-US" sz="2400" dirty="0"/>
              <a:t>　　　  現在は主に茶道で使用。</a:t>
            </a:r>
          </a:p>
        </p:txBody>
      </p:sp>
      <p:pic>
        <p:nvPicPr>
          <p:cNvPr id="5" name="object 28">
            <a:extLst>
              <a:ext uri="{FF2B5EF4-FFF2-40B4-BE49-F238E27FC236}">
                <a16:creationId xmlns:a16="http://schemas.microsoft.com/office/drawing/2014/main" id="{58B532A1-9C83-522A-E6A9-7A198F7585F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6476" y="3200399"/>
            <a:ext cx="3161920" cy="23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B88414-A686-CB46-EA44-B938D0CFA54B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44E51F-0B56-0D68-C4F8-4CEB2F447900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第二次一人焼肉計画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D08127-ECEB-5029-94E5-7F63E531F555}"/>
              </a:ext>
            </a:extLst>
          </p:cNvPr>
          <p:cNvSpPr txBox="1"/>
          <p:nvPr/>
        </p:nvSpPr>
        <p:spPr>
          <a:xfrm>
            <a:off x="0" y="891108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結果</a:t>
            </a:r>
            <a:endParaRPr kumimoji="1" lang="en-US" altLang="ja-JP" sz="2400" b="1" dirty="0"/>
          </a:p>
        </p:txBody>
      </p:sp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B194C11C-2BD0-898B-5ACC-47B7DC0D8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86132"/>
              </p:ext>
            </p:extLst>
          </p:nvPr>
        </p:nvGraphicFramePr>
        <p:xfrm>
          <a:off x="96256" y="1303109"/>
          <a:ext cx="8885415" cy="2088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61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紙の種類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なし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 err="1">
                          <a:latin typeface="Yu Gothic"/>
                          <a:cs typeface="Yu Gothic"/>
                        </a:rPr>
                        <a:t>トレーシングペーパ</a:t>
                      </a:r>
                      <a:r>
                        <a:rPr sz="1000" b="1" dirty="0">
                          <a:latin typeface="Yu Gothic"/>
                          <a:cs typeface="Yu Gothic"/>
                        </a:rPr>
                        <a:t>ー</a:t>
                      </a: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b="1" dirty="0">
                          <a:latin typeface="Yu Gothic"/>
                          <a:cs typeface="Yu Gothic"/>
                        </a:rPr>
                        <a:t>キッチンペーパー</a:t>
                      </a: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b="1" dirty="0">
                          <a:latin typeface="Yu Gothic"/>
                          <a:cs typeface="Yu Gothic"/>
                        </a:rPr>
                        <a:t>クッキングシート</a:t>
                      </a: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半紙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懐紙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写真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7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latin typeface="Yu Gothic"/>
                          <a:cs typeface="Yu Gothic"/>
                        </a:rPr>
                        <a:t>光の拡散レベル</a:t>
                      </a: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3</a:t>
                      </a: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17">
            <a:extLst>
              <a:ext uri="{FF2B5EF4-FFF2-40B4-BE49-F238E27FC236}">
                <a16:creationId xmlns:a16="http://schemas.microsoft.com/office/drawing/2014/main" id="{79D8C9E4-9FA8-EB80-419D-9EE2A7A4272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434" y="1595434"/>
            <a:ext cx="1076996" cy="1291569"/>
          </a:xfrm>
          <a:prstGeom prst="rect">
            <a:avLst/>
          </a:prstGeom>
        </p:spPr>
      </p:pic>
      <p:pic>
        <p:nvPicPr>
          <p:cNvPr id="7" name="object 18">
            <a:extLst>
              <a:ext uri="{FF2B5EF4-FFF2-40B4-BE49-F238E27FC236}">
                <a16:creationId xmlns:a16="http://schemas.microsoft.com/office/drawing/2014/main" id="{21447FEF-1D9C-7F4C-8D5A-30E6889CCE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0525" y="1599721"/>
            <a:ext cx="927239" cy="1317180"/>
          </a:xfrm>
          <a:prstGeom prst="rect">
            <a:avLst/>
          </a:prstGeom>
        </p:spPr>
      </p:pic>
      <p:pic>
        <p:nvPicPr>
          <p:cNvPr id="8" name="object 19">
            <a:extLst>
              <a:ext uri="{FF2B5EF4-FFF2-40B4-BE49-F238E27FC236}">
                <a16:creationId xmlns:a16="http://schemas.microsoft.com/office/drawing/2014/main" id="{CE7F0FA7-1A27-834C-65ED-F670E73225B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3831" y="1614195"/>
            <a:ext cx="1019352" cy="1291554"/>
          </a:xfrm>
          <a:prstGeom prst="rect">
            <a:avLst/>
          </a:prstGeom>
        </p:spPr>
      </p:pic>
      <p:pic>
        <p:nvPicPr>
          <p:cNvPr id="9" name="object 20">
            <a:extLst>
              <a:ext uri="{FF2B5EF4-FFF2-40B4-BE49-F238E27FC236}">
                <a16:creationId xmlns:a16="http://schemas.microsoft.com/office/drawing/2014/main" id="{610FB1D9-0C05-D1C1-6E6A-9AA51A767CC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9112" y="1597199"/>
            <a:ext cx="709649" cy="1307051"/>
          </a:xfrm>
          <a:prstGeom prst="rect">
            <a:avLst/>
          </a:prstGeom>
        </p:spPr>
      </p:pic>
      <p:pic>
        <p:nvPicPr>
          <p:cNvPr id="10" name="object 21">
            <a:extLst>
              <a:ext uri="{FF2B5EF4-FFF2-40B4-BE49-F238E27FC236}">
                <a16:creationId xmlns:a16="http://schemas.microsoft.com/office/drawing/2014/main" id="{0246D346-2918-9666-AB01-427D9EC76ED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3567" y="1607985"/>
            <a:ext cx="899039" cy="1289918"/>
          </a:xfrm>
          <a:prstGeom prst="rect">
            <a:avLst/>
          </a:prstGeom>
        </p:spPr>
      </p:pic>
      <p:pic>
        <p:nvPicPr>
          <p:cNvPr id="11" name="object 22">
            <a:extLst>
              <a:ext uri="{FF2B5EF4-FFF2-40B4-BE49-F238E27FC236}">
                <a16:creationId xmlns:a16="http://schemas.microsoft.com/office/drawing/2014/main" id="{12EFDEE4-B112-906E-B010-8401986EE6D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52812" y="1606448"/>
            <a:ext cx="899039" cy="1317180"/>
          </a:xfrm>
          <a:prstGeom prst="rect">
            <a:avLst/>
          </a:prstGeom>
        </p:spPr>
      </p:pic>
      <p:graphicFrame>
        <p:nvGraphicFramePr>
          <p:cNvPr id="12" name="object 15">
            <a:extLst>
              <a:ext uri="{FF2B5EF4-FFF2-40B4-BE49-F238E27FC236}">
                <a16:creationId xmlns:a16="http://schemas.microsoft.com/office/drawing/2014/main" id="{9CDB585C-BBA8-FD4C-04F3-80FB9215A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38307"/>
              </p:ext>
            </p:extLst>
          </p:nvPr>
        </p:nvGraphicFramePr>
        <p:xfrm>
          <a:off x="80783" y="3385107"/>
          <a:ext cx="8900889" cy="2235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紙の種類</a:t>
                      </a: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Yu Gothic"/>
                          <a:cs typeface="Yu Gothic"/>
                        </a:rPr>
                        <a:t>皺付きトレーシングペ</a:t>
                      </a:r>
                      <a:r>
                        <a:rPr sz="900" b="1" spc="-15" dirty="0">
                          <a:latin typeface="Yu Gothic"/>
                          <a:cs typeface="Yu Gothic"/>
                        </a:rPr>
                        <a:t>ー</a:t>
                      </a:r>
                      <a:r>
                        <a:rPr sz="900" b="1" dirty="0">
                          <a:latin typeface="Yu Gothic"/>
                          <a:cs typeface="Yu Gothic"/>
                        </a:rPr>
                        <a:t>パー</a:t>
                      </a: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Yu Gothic"/>
                          <a:cs typeface="Yu Gothic"/>
                        </a:rPr>
                        <a:t>皺付きキッチンペーパー</a:t>
                      </a: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Yu Gothic"/>
                          <a:cs typeface="Yu Gothic"/>
                        </a:rPr>
                        <a:t>皺付きクッキングシート</a:t>
                      </a: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b="1" dirty="0">
                          <a:latin typeface="Yu Gothic"/>
                          <a:cs typeface="Yu Gothic"/>
                        </a:rPr>
                        <a:t>皺付き半紙</a:t>
                      </a: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皺付き懐紙</a:t>
                      </a: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写真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b="1" dirty="0">
                          <a:latin typeface="Yu Gothic"/>
                          <a:cs typeface="Yu Gothic"/>
                        </a:rPr>
                        <a:t>光の拡散レベル</a:t>
                      </a: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3</a:t>
                      </a: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3</a:t>
                      </a: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3</a:t>
                      </a: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3</a:t>
                      </a: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object 23">
            <a:extLst>
              <a:ext uri="{FF2B5EF4-FFF2-40B4-BE49-F238E27FC236}">
                <a16:creationId xmlns:a16="http://schemas.microsoft.com/office/drawing/2014/main" id="{7F6620E7-95FA-E064-E1E5-7D37B27873D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8693" y="3714356"/>
            <a:ext cx="1215888" cy="1414136"/>
          </a:xfrm>
          <a:prstGeom prst="rect">
            <a:avLst/>
          </a:prstGeom>
        </p:spPr>
      </p:pic>
      <p:pic>
        <p:nvPicPr>
          <p:cNvPr id="14" name="object 24">
            <a:extLst>
              <a:ext uri="{FF2B5EF4-FFF2-40B4-BE49-F238E27FC236}">
                <a16:creationId xmlns:a16="http://schemas.microsoft.com/office/drawing/2014/main" id="{DF85D998-31AA-8197-CCE1-A0D2DBA296B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40945" y="3718643"/>
            <a:ext cx="1215767" cy="1414122"/>
          </a:xfrm>
          <a:prstGeom prst="rect">
            <a:avLst/>
          </a:prstGeom>
        </p:spPr>
      </p:pic>
      <p:pic>
        <p:nvPicPr>
          <p:cNvPr id="15" name="object 25">
            <a:extLst>
              <a:ext uri="{FF2B5EF4-FFF2-40B4-BE49-F238E27FC236}">
                <a16:creationId xmlns:a16="http://schemas.microsoft.com/office/drawing/2014/main" id="{CEDCD74E-B3EE-F432-7232-C84E9704202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12955" y="3713114"/>
            <a:ext cx="1216867" cy="1415366"/>
          </a:xfrm>
          <a:prstGeom prst="rect">
            <a:avLst/>
          </a:prstGeom>
        </p:spPr>
      </p:pic>
      <p:pic>
        <p:nvPicPr>
          <p:cNvPr id="16" name="object 26">
            <a:extLst>
              <a:ext uri="{FF2B5EF4-FFF2-40B4-BE49-F238E27FC236}">
                <a16:creationId xmlns:a16="http://schemas.microsoft.com/office/drawing/2014/main" id="{6C385EB9-5AD8-6BA2-60FF-EE312C862438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65073" y="3718629"/>
            <a:ext cx="1215834" cy="1414136"/>
          </a:xfrm>
          <a:prstGeom prst="rect">
            <a:avLst/>
          </a:prstGeom>
        </p:spPr>
      </p:pic>
      <p:pic>
        <p:nvPicPr>
          <p:cNvPr id="17" name="object 27">
            <a:extLst>
              <a:ext uri="{FF2B5EF4-FFF2-40B4-BE49-F238E27FC236}">
                <a16:creationId xmlns:a16="http://schemas.microsoft.com/office/drawing/2014/main" id="{44A46BBC-F42B-0DAC-EC9D-382A7904EE2C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16476" y="3718643"/>
            <a:ext cx="1215836" cy="14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33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258C2-63A4-4B9C-F2BB-382DD8330E77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7BC47F-38BC-0D1F-9476-A83365F7755A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第二次一人焼肉計画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17182D-7994-76B1-35DB-1B51E13B4B4D}"/>
              </a:ext>
            </a:extLst>
          </p:cNvPr>
          <p:cNvSpPr txBox="1"/>
          <p:nvPr/>
        </p:nvSpPr>
        <p:spPr>
          <a:xfrm>
            <a:off x="2080591" y="1767507"/>
            <a:ext cx="6546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u="sng" dirty="0"/>
              <a:t>しわを作った懐紙で包んだ</a:t>
            </a:r>
            <a:endParaRPr kumimoji="1" lang="en-US" altLang="ja-JP" sz="3600" b="1" u="sng" dirty="0"/>
          </a:p>
          <a:p>
            <a:r>
              <a:rPr kumimoji="1" lang="ja-JP" altLang="en-US" sz="3600" b="1" u="sng" dirty="0"/>
              <a:t>懐中電灯を使用する！</a:t>
            </a:r>
            <a:endParaRPr kumimoji="1" lang="en-US" altLang="ja-JP" sz="3600" b="1" u="sng" dirty="0"/>
          </a:p>
          <a:p>
            <a:endParaRPr kumimoji="1" lang="en-US" altLang="ja-JP" sz="3600" dirty="0"/>
          </a:p>
          <a:p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ja-JP" altLang="en-US" sz="3600" dirty="0"/>
              <a:t>　　　　　</a:t>
            </a:r>
            <a:r>
              <a:rPr kumimoji="1" lang="ja-JP" altLang="en-US" sz="2800" b="1" i="1" dirty="0"/>
              <a:t>懐中電灯</a:t>
            </a:r>
            <a:r>
              <a:rPr kumimoji="1" lang="en-US" altLang="ja-JP" sz="2800" b="1" i="1" dirty="0"/>
              <a:t>β</a:t>
            </a:r>
            <a:r>
              <a:rPr kumimoji="1" lang="ja-JP" altLang="en-US" sz="2800" dirty="0"/>
              <a:t>→</a:t>
            </a:r>
          </a:p>
        </p:txBody>
      </p:sp>
      <p:pic>
        <p:nvPicPr>
          <p:cNvPr id="4" name="object 25">
            <a:extLst>
              <a:ext uri="{FF2B5EF4-FFF2-40B4-BE49-F238E27FC236}">
                <a16:creationId xmlns:a16="http://schemas.microsoft.com/office/drawing/2014/main" id="{F2351968-A72E-4C0B-30EE-A5DD57D384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8853" y="2976769"/>
            <a:ext cx="1345574" cy="2183380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E19D7FBA-26AE-2C1F-3B2B-D909734746C4}"/>
              </a:ext>
            </a:extLst>
          </p:cNvPr>
          <p:cNvSpPr/>
          <p:nvPr/>
        </p:nvSpPr>
        <p:spPr>
          <a:xfrm>
            <a:off x="225288" y="1670566"/>
            <a:ext cx="1722782" cy="12259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7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E12ACC-2166-0687-49E0-82B6777572AE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EAADDD-1AE1-0530-61CD-295AC82D8FAE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第二次一人焼肉計画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3A598A-AE40-A832-BB58-29F67EB2457D}"/>
              </a:ext>
            </a:extLst>
          </p:cNvPr>
          <p:cNvSpPr txBox="1"/>
          <p:nvPr/>
        </p:nvSpPr>
        <p:spPr>
          <a:xfrm>
            <a:off x="6082750" y="1073427"/>
            <a:ext cx="306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③効果の確認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81100B-E2A5-4F64-C346-A3C5A865CA51}"/>
              </a:ext>
            </a:extLst>
          </p:cNvPr>
          <p:cNvSpPr txBox="1"/>
          <p:nvPr/>
        </p:nvSpPr>
        <p:spPr>
          <a:xfrm>
            <a:off x="5936567" y="3336082"/>
            <a:ext cx="3066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　</a:t>
            </a:r>
            <a:r>
              <a:rPr kumimoji="1" lang="ja-JP" alt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第三次</a:t>
            </a:r>
            <a:endParaRPr kumimoji="1" lang="en-US" altLang="ja-JP" sz="4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 一人焼肉</a:t>
            </a:r>
            <a:endParaRPr kumimoji="1" lang="en-US" altLang="ja-JP" sz="4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計画へ</a:t>
            </a:r>
            <a:endParaRPr kumimoji="1" lang="ja-JP" altLang="en-US" sz="4400" i="1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43DC8A7-B1E9-DECA-7322-FF604BA749F5}"/>
              </a:ext>
            </a:extLst>
          </p:cNvPr>
          <p:cNvGrpSpPr/>
          <p:nvPr/>
        </p:nvGrpSpPr>
        <p:grpSpPr>
          <a:xfrm>
            <a:off x="163047" y="1033165"/>
            <a:ext cx="5826191" cy="4491335"/>
            <a:chOff x="163047" y="1033165"/>
            <a:chExt cx="5826191" cy="449133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1A9D4B7-AAC9-A8F9-0326-15F740BE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9244" r="79763"/>
            <a:stretch/>
          </p:blipFill>
          <p:spPr>
            <a:xfrm>
              <a:off x="163047" y="1033165"/>
              <a:ext cx="2914337" cy="4491334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5D00261-F7B9-6049-86C8-1C49B1C5B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0629" t="19184" r="19964" b="1"/>
            <a:stretch/>
          </p:blipFill>
          <p:spPr>
            <a:xfrm>
              <a:off x="3074900" y="1033165"/>
              <a:ext cx="2914338" cy="4491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8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EE43EF-1CF2-EB6A-3A56-E18F3BF2056A}"/>
              </a:ext>
            </a:extLst>
          </p:cNvPr>
          <p:cNvSpPr txBox="1"/>
          <p:nvPr/>
        </p:nvSpPr>
        <p:spPr>
          <a:xfrm>
            <a:off x="0" y="1593165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第三次一人焼肉計画</a:t>
            </a:r>
            <a:endParaRPr kumimoji="1" lang="en-US" altLang="ja-JP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～色覚「＋拡散する光」で焼く～</a:t>
            </a:r>
          </a:p>
        </p:txBody>
      </p:sp>
    </p:spTree>
    <p:extLst>
      <p:ext uri="{BB962C8B-B14F-4D97-AF65-F5344CB8AC3E}">
        <p14:creationId xmlns:p14="http://schemas.microsoft.com/office/powerpoint/2010/main" val="39637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D0DECB3-E346-6D22-DC0F-B61F407C6C41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A30A6D-46E7-817A-152E-6EB8A4715E9A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第三次一人焼肉計画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1947EA-21FF-3C92-8685-3EE9A0A14885}"/>
              </a:ext>
            </a:extLst>
          </p:cNvPr>
          <p:cNvSpPr txBox="1"/>
          <p:nvPr/>
        </p:nvSpPr>
        <p:spPr>
          <a:xfrm>
            <a:off x="5935" y="998481"/>
            <a:ext cx="161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①結果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780700-6DAF-7616-427D-F9696BE5B1C9}"/>
              </a:ext>
            </a:extLst>
          </p:cNvPr>
          <p:cNvSpPr txBox="1"/>
          <p:nvPr/>
        </p:nvSpPr>
        <p:spPr>
          <a:xfrm>
            <a:off x="7102489" y="4822873"/>
            <a:ext cx="330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→失敗</a:t>
            </a:r>
          </a:p>
        </p:txBody>
      </p:sp>
      <p:graphicFrame>
        <p:nvGraphicFramePr>
          <p:cNvPr id="6" name="object 50">
            <a:extLst>
              <a:ext uri="{FF2B5EF4-FFF2-40B4-BE49-F238E27FC236}">
                <a16:creationId xmlns:a16="http://schemas.microsoft.com/office/drawing/2014/main" id="{ABF45CEB-45FC-F69F-92DC-B9B4F2B66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27690"/>
              </p:ext>
            </p:extLst>
          </p:nvPr>
        </p:nvGraphicFramePr>
        <p:xfrm>
          <a:off x="3614738" y="1535112"/>
          <a:ext cx="5396089" cy="2932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8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牛肉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人参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エリンギ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ピーマン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000" b="1" spc="-10" dirty="0" err="1">
                          <a:latin typeface="Tahoma"/>
                          <a:cs typeface="Tahoma"/>
                        </a:rPr>
                        <a:t>C</a:t>
                      </a: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2000" b="1" spc="-100" dirty="0">
                          <a:latin typeface="Tahoma"/>
                          <a:cs typeface="Tahoma"/>
                        </a:rPr>
                        <a:t>)</a:t>
                      </a:r>
                      <a:endParaRPr lang="en-US" sz="2000" b="1" spc="-1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チェック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生肉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生野菜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焼</a:t>
                      </a:r>
                      <a:r>
                        <a:rPr sz="2000" b="1" dirty="0" err="1">
                          <a:latin typeface="Yu Gothic"/>
                          <a:cs typeface="Yu Gothic"/>
                        </a:rPr>
                        <a:t>野菜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生野菜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000" b="1" spc="-50" dirty="0" err="1">
                          <a:latin typeface="Tahoma"/>
                          <a:cs typeface="Tahoma"/>
                        </a:rPr>
                        <a:t>D</a:t>
                      </a: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2000" b="1" spc="-100" dirty="0">
                          <a:latin typeface="Tahoma"/>
                          <a:cs typeface="Tahoma"/>
                        </a:rPr>
                        <a:t>)</a:t>
                      </a:r>
                      <a:endParaRPr lang="en-US" sz="2000" b="1" spc="-1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食べた感想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実食</a:t>
                      </a:r>
                      <a:endParaRPr lang="en-US" sz="2000" b="1" dirty="0">
                        <a:latin typeface="Yu Gothic"/>
                        <a:cs typeface="Yu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不可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かたい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おいしい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かたい</a:t>
                      </a:r>
                      <a:endParaRPr lang="en-US" sz="2000" b="1" dirty="0">
                        <a:latin typeface="Yu Gothic"/>
                        <a:cs typeface="Yu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ject 13">
            <a:extLst>
              <a:ext uri="{FF2B5EF4-FFF2-40B4-BE49-F238E27FC236}">
                <a16:creationId xmlns:a16="http://schemas.microsoft.com/office/drawing/2014/main" id="{C9F9CE2A-148D-A281-ECE3-7075701747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535112"/>
            <a:ext cx="2717800" cy="41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53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BB3BFF-D818-90CC-E469-EFD40E1E74B9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5087D5-1CA3-1EC8-9E42-592582CF4014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第三次一人焼肉計画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7D6463-24D6-B757-63E8-9D9B6AE956A4}"/>
              </a:ext>
            </a:extLst>
          </p:cNvPr>
          <p:cNvSpPr txBox="1"/>
          <p:nvPr/>
        </p:nvSpPr>
        <p:spPr>
          <a:xfrm>
            <a:off x="67733" y="969426"/>
            <a:ext cx="886195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②工夫を考える</a:t>
            </a:r>
            <a:endParaRPr kumimoji="1" lang="en-US" altLang="ja-JP" sz="3600" b="1" dirty="0"/>
          </a:p>
          <a:p>
            <a:endParaRPr kumimoji="1" lang="en-US" altLang="ja-JP" sz="3200" dirty="0"/>
          </a:p>
          <a:p>
            <a:r>
              <a:rPr kumimoji="1" lang="ja-JP" altLang="en-US" sz="3200" b="1" dirty="0"/>
              <a:t>→色覚「＋さらに拡散する光」をする！</a:t>
            </a:r>
            <a:endParaRPr kumimoji="1" lang="en-US" altLang="ja-JP" sz="3200" b="1" dirty="0"/>
          </a:p>
          <a:p>
            <a:r>
              <a:rPr kumimoji="1" lang="ja-JP" altLang="en-US" sz="3200" b="1" u="sng" dirty="0"/>
              <a:t>→さらに光を拡散させる方法を探る</a:t>
            </a:r>
            <a:endParaRPr kumimoji="1" lang="en-US" altLang="ja-JP" sz="3200" b="1" u="sng" dirty="0"/>
          </a:p>
          <a:p>
            <a:endParaRPr kumimoji="1" lang="en-US" altLang="ja-JP" sz="1400" dirty="0"/>
          </a:p>
          <a:p>
            <a:r>
              <a:rPr kumimoji="1" lang="ja-JP" altLang="en-US" sz="3200" dirty="0"/>
              <a:t>　　</a:t>
            </a:r>
            <a:r>
              <a:rPr kumimoji="1" lang="ja-JP" altLang="en-US" sz="3200" b="1" dirty="0"/>
              <a:t>・懐紙を二枚重ねにする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　・クリアファイルで包む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　・不織布で包む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　・ビニール袋で包む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92093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0431B78-5798-7A6F-3A18-88084146E456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1D06FE-BF41-E423-E86A-226B25706BD5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第三次一人焼肉計画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73D88D14-8097-E695-792F-6FCC69243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05934"/>
              </p:ext>
            </p:extLst>
          </p:nvPr>
        </p:nvGraphicFramePr>
        <p:xfrm>
          <a:off x="212943" y="1515649"/>
          <a:ext cx="8693060" cy="3614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 b="1" dirty="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Yu Gothic"/>
                          <a:cs typeface="Yu Gothic"/>
                        </a:rPr>
                        <a:t>重ねるものの種類</a:t>
                      </a: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800" b="1" dirty="0">
                          <a:latin typeface="Yu Gothic"/>
                          <a:cs typeface="Yu Gothic"/>
                        </a:rPr>
                        <a:t>懐紙増量</a:t>
                      </a: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3200" b="1" dirty="0">
                          <a:latin typeface="Yu Gothic"/>
                          <a:cs typeface="Yu Gothic"/>
                        </a:rPr>
                        <a:t>不織布</a:t>
                      </a: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クリアファイル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400" b="1" dirty="0">
                          <a:latin typeface="Yu Gothic"/>
                          <a:cs typeface="Yu Gothic"/>
                        </a:rPr>
                        <a:t>ビニール袋</a:t>
                      </a: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Yu Gothic"/>
                          <a:cs typeface="Yu Gothic"/>
                        </a:rPr>
                        <a:t>写真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40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dirty="0">
                          <a:latin typeface="Yu Gothic"/>
                          <a:cs typeface="Yu Gothic"/>
                        </a:rPr>
                        <a:t>拡散レベル</a:t>
                      </a: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5</a:t>
                      </a: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6">
            <a:extLst>
              <a:ext uri="{FF2B5EF4-FFF2-40B4-BE49-F238E27FC236}">
                <a16:creationId xmlns:a16="http://schemas.microsoft.com/office/drawing/2014/main" id="{1EB93ABC-120F-E281-D62B-85A8B9E8B0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8171" y="2288853"/>
            <a:ext cx="6923709" cy="19982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951D48-8803-1598-D001-7B720CA873BE}"/>
              </a:ext>
            </a:extLst>
          </p:cNvPr>
          <p:cNvSpPr txBox="1"/>
          <p:nvPr/>
        </p:nvSpPr>
        <p:spPr>
          <a:xfrm>
            <a:off x="37578" y="916160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結果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572833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7612B12-9B90-1186-7B09-CC36DF71E8DE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335E57-2F25-3A11-0823-A9017BB13EAE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第三次一人焼肉計画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055600B3-2792-F64C-88AD-B3CDC401BF7B}"/>
              </a:ext>
            </a:extLst>
          </p:cNvPr>
          <p:cNvSpPr/>
          <p:nvPr/>
        </p:nvSpPr>
        <p:spPr>
          <a:xfrm>
            <a:off x="225288" y="1670566"/>
            <a:ext cx="1722782" cy="12259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BC8EB9-F00F-9F49-6EF8-2295C0856665}"/>
              </a:ext>
            </a:extLst>
          </p:cNvPr>
          <p:cNvSpPr txBox="1"/>
          <p:nvPr/>
        </p:nvSpPr>
        <p:spPr>
          <a:xfrm>
            <a:off x="2080591" y="1767507"/>
            <a:ext cx="6546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u="sng" dirty="0"/>
              <a:t>しわを作った懐紙で包んだ</a:t>
            </a:r>
            <a:endParaRPr kumimoji="1" lang="en-US" altLang="ja-JP" sz="3600" b="1" u="sng" dirty="0"/>
          </a:p>
          <a:p>
            <a:r>
              <a:rPr kumimoji="1" lang="ja-JP" altLang="en-US" sz="3600" b="1" u="sng" dirty="0"/>
              <a:t>懐中電灯をビニール袋に</a:t>
            </a:r>
            <a:endParaRPr kumimoji="1" lang="en-US" altLang="ja-JP" sz="3600" b="1" u="sng" dirty="0"/>
          </a:p>
          <a:p>
            <a:r>
              <a:rPr kumimoji="1" lang="ja-JP" altLang="en-US" sz="3600" b="1" u="sng" dirty="0"/>
              <a:t>入れたものを使用する！</a:t>
            </a:r>
            <a:endParaRPr kumimoji="1" lang="en-US" altLang="ja-JP" sz="3600" b="1" u="sng" dirty="0"/>
          </a:p>
          <a:p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ja-JP" altLang="en-US" sz="3600" dirty="0"/>
              <a:t>　　　　　</a:t>
            </a:r>
            <a:r>
              <a:rPr kumimoji="1" lang="ja-JP" altLang="en-US" sz="2800" b="1" i="1" dirty="0"/>
              <a:t>懐中電灯</a:t>
            </a:r>
            <a:r>
              <a:rPr kumimoji="1" lang="en-US" altLang="ja-JP" sz="2800" b="1" i="1" dirty="0"/>
              <a:t>ɤ</a:t>
            </a:r>
            <a:r>
              <a:rPr kumimoji="1" lang="ja-JP" altLang="en-US" sz="2800" dirty="0"/>
              <a:t>→</a:t>
            </a:r>
          </a:p>
        </p:txBody>
      </p:sp>
      <p:pic>
        <p:nvPicPr>
          <p:cNvPr id="6" name="object 20">
            <a:extLst>
              <a:ext uri="{FF2B5EF4-FFF2-40B4-BE49-F238E27FC236}">
                <a16:creationId xmlns:a16="http://schemas.microsoft.com/office/drawing/2014/main" id="{DD094DC1-3C49-6D40-AC2E-8113B9CAEE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8159" y="3482236"/>
            <a:ext cx="1658915" cy="20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8FBC48-C729-B4BB-CDA8-36DF2CCDC989}"/>
              </a:ext>
            </a:extLst>
          </p:cNvPr>
          <p:cNvSpPr txBox="1"/>
          <p:nvPr/>
        </p:nvSpPr>
        <p:spPr>
          <a:xfrm>
            <a:off x="5934833" y="1073427"/>
            <a:ext cx="306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③効果の確認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883CE7-4E6B-BBD9-909F-2BC359DAF57D}"/>
              </a:ext>
            </a:extLst>
          </p:cNvPr>
          <p:cNvSpPr txBox="1"/>
          <p:nvPr/>
        </p:nvSpPr>
        <p:spPr>
          <a:xfrm>
            <a:off x="5936567" y="3336082"/>
            <a:ext cx="3066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第四次</a:t>
            </a:r>
            <a:endParaRPr kumimoji="1" lang="en-US" altLang="ja-JP" sz="4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 一人焼肉</a:t>
            </a:r>
            <a:endParaRPr kumimoji="1" lang="en-US" altLang="ja-JP" sz="4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計画へ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87C41A-751D-E413-242B-C259CB6E1392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A858D8-7228-C2D5-9847-322FB2162FAF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第三次一人焼肉計画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B37EDDB-3980-606F-4630-95F2667FA39D}"/>
              </a:ext>
            </a:extLst>
          </p:cNvPr>
          <p:cNvGrpSpPr/>
          <p:nvPr/>
        </p:nvGrpSpPr>
        <p:grpSpPr>
          <a:xfrm>
            <a:off x="330200" y="992221"/>
            <a:ext cx="5268762" cy="4681835"/>
            <a:chOff x="163047" y="1033165"/>
            <a:chExt cx="5924300" cy="449133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9B25FA2-BA5A-6BA2-0682-75239DF8B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9244" r="79763"/>
            <a:stretch/>
          </p:blipFill>
          <p:spPr>
            <a:xfrm>
              <a:off x="163047" y="1033165"/>
              <a:ext cx="2914337" cy="4491334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4F933D8-4705-31A4-85FC-5DF60EA1D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9866" t="19252"/>
            <a:stretch/>
          </p:blipFill>
          <p:spPr>
            <a:xfrm>
              <a:off x="3061250" y="1033165"/>
              <a:ext cx="3026097" cy="4491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3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4A007C-1BA1-EB99-3FB8-649533CBC4D1}"/>
              </a:ext>
            </a:extLst>
          </p:cNvPr>
          <p:cNvSpPr txBox="1"/>
          <p:nvPr/>
        </p:nvSpPr>
        <p:spPr>
          <a:xfrm>
            <a:off x="0" y="1032"/>
            <a:ext cx="642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先天性色覚以上の型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45D7B5-3169-851A-F1A6-4EC8B555B739}"/>
              </a:ext>
            </a:extLst>
          </p:cNvPr>
          <p:cNvSpPr txBox="1"/>
          <p:nvPr/>
        </p:nvSpPr>
        <p:spPr>
          <a:xfrm>
            <a:off x="405731" y="665154"/>
            <a:ext cx="88913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D</a:t>
            </a:r>
            <a:r>
              <a:rPr kumimoji="1" lang="ja-JP" altLang="en-US" sz="3000" b="1" dirty="0"/>
              <a:t>型（緑が</a:t>
            </a:r>
            <a:r>
              <a:rPr kumimoji="1" lang="en-US" altLang="ja-JP" sz="3000" b="1" dirty="0"/>
              <a:t>×</a:t>
            </a:r>
            <a:r>
              <a:rPr kumimoji="1" lang="ja-JP" altLang="en-US" sz="3000" b="1" dirty="0"/>
              <a:t>）</a:t>
            </a:r>
            <a:endParaRPr kumimoji="1" lang="en-US" altLang="ja-JP" sz="3000" b="1" dirty="0"/>
          </a:p>
          <a:p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P</a:t>
            </a:r>
            <a:r>
              <a:rPr kumimoji="1" lang="ja-JP" altLang="en-US" sz="3000" b="1" dirty="0"/>
              <a:t>型（赤が</a:t>
            </a:r>
            <a:r>
              <a:rPr kumimoji="1" lang="en-US" altLang="ja-JP" sz="3000" b="1" dirty="0"/>
              <a:t>×</a:t>
            </a:r>
            <a:r>
              <a:rPr kumimoji="1" lang="ja-JP" altLang="en-US" sz="3000" b="1" dirty="0"/>
              <a:t>）</a:t>
            </a:r>
            <a:endParaRPr kumimoji="1" lang="en-US" altLang="ja-JP" sz="3000" b="1" dirty="0"/>
          </a:p>
          <a:p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DA</a:t>
            </a:r>
            <a:r>
              <a:rPr kumimoji="1" lang="ja-JP" altLang="en-US" sz="3000" b="1" dirty="0"/>
              <a:t>型、</a:t>
            </a:r>
            <a:r>
              <a:rPr kumimoji="1" lang="en-US" altLang="ja-JP" sz="3000" b="1" dirty="0"/>
              <a:t>PA</a:t>
            </a:r>
            <a:r>
              <a:rPr kumimoji="1" lang="ja-JP" altLang="en-US" sz="3000" b="1" dirty="0"/>
              <a:t>型（赤と緑の区別が</a:t>
            </a:r>
            <a:r>
              <a:rPr kumimoji="1" lang="en-US" altLang="ja-JP" sz="3000" b="1" dirty="0"/>
              <a:t>×</a:t>
            </a:r>
            <a:r>
              <a:rPr kumimoji="1" lang="ja-JP" altLang="en-US" sz="3000" b="1" dirty="0"/>
              <a:t>）</a:t>
            </a:r>
            <a:endParaRPr kumimoji="1" lang="en-US" altLang="ja-JP" sz="3000" b="1" dirty="0"/>
          </a:p>
          <a:p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T</a:t>
            </a:r>
            <a:r>
              <a:rPr kumimoji="1" lang="ja-JP" altLang="en-US" sz="3000" b="1" dirty="0"/>
              <a:t>型（青が</a:t>
            </a:r>
            <a:r>
              <a:rPr kumimoji="1" lang="en-US" altLang="ja-JP" sz="3000" b="1" dirty="0"/>
              <a:t>×</a:t>
            </a:r>
            <a:r>
              <a:rPr kumimoji="1" lang="ja-JP" altLang="en-US" sz="3000" b="1" dirty="0"/>
              <a:t>）</a:t>
            </a:r>
            <a:endParaRPr kumimoji="1" lang="en-US" altLang="ja-JP" sz="3000" b="1" dirty="0"/>
          </a:p>
          <a:p>
            <a:r>
              <a:rPr kumimoji="1" lang="ja-JP" altLang="en-US" sz="3000" b="1" dirty="0"/>
              <a:t>・</a:t>
            </a:r>
            <a:r>
              <a:rPr kumimoji="1" lang="en-US" altLang="ja-JP" sz="3000" b="1" dirty="0"/>
              <a:t>A</a:t>
            </a:r>
            <a:r>
              <a:rPr kumimoji="1" lang="ja-JP" altLang="en-US" sz="3000" b="1" dirty="0"/>
              <a:t>型（色自体が</a:t>
            </a:r>
            <a:r>
              <a:rPr kumimoji="1" lang="en-US" altLang="ja-JP" sz="3000" b="1" dirty="0"/>
              <a:t>×</a:t>
            </a:r>
            <a:r>
              <a:rPr kumimoji="1" lang="ja-JP" altLang="en-US" sz="3000" b="1" dirty="0"/>
              <a:t>）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9B7CC6F-F687-FE47-0B93-846EB8875B56}"/>
              </a:ext>
            </a:extLst>
          </p:cNvPr>
          <p:cNvGrpSpPr/>
          <p:nvPr/>
        </p:nvGrpSpPr>
        <p:grpSpPr>
          <a:xfrm>
            <a:off x="3698496" y="3019723"/>
            <a:ext cx="5445504" cy="2554545"/>
            <a:chOff x="3698496" y="3019723"/>
            <a:chExt cx="5445504" cy="2554545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40678D60-793C-0758-4D49-5A0F3E4728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7414" y="4338430"/>
              <a:ext cx="1820912" cy="1235838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8E3D7302-D4FB-EB10-5112-940CB7B90F2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8885" y="4322829"/>
              <a:ext cx="1823102" cy="1237326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BA10AD27-49E4-5872-5522-F06301E3AF8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3089" y="3052501"/>
              <a:ext cx="1820911" cy="1235910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D004A4DC-45F1-18A5-9A3A-8D2FBF079C6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2803" y="3019723"/>
              <a:ext cx="1820912" cy="1235911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2C2E4862-58AA-4308-61F8-1721EF6D533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8496" y="3057412"/>
              <a:ext cx="1820912" cy="1235910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D7EBC5F4-B7AF-C523-3208-611A1D3985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3907" y="4312981"/>
              <a:ext cx="1823102" cy="1237328"/>
            </a:xfrm>
            <a:prstGeom prst="rect">
              <a:avLst/>
            </a:prstGeom>
          </p:spPr>
        </p:pic>
      </p:grpSp>
      <p:pic>
        <p:nvPicPr>
          <p:cNvPr id="13" name="object 10">
            <a:extLst>
              <a:ext uri="{FF2B5EF4-FFF2-40B4-BE49-F238E27FC236}">
                <a16:creationId xmlns:a16="http://schemas.microsoft.com/office/drawing/2014/main" id="{3276ECBB-B0D8-550B-BC5F-65580661751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98646" y="3909494"/>
            <a:ext cx="2189988" cy="1640815"/>
          </a:xfrm>
          <a:prstGeom prst="rect">
            <a:avLst/>
          </a:prstGeom>
        </p:spPr>
      </p:pic>
      <p:pic>
        <p:nvPicPr>
          <p:cNvPr id="2" name="object 6">
            <a:extLst>
              <a:ext uri="{FF2B5EF4-FFF2-40B4-BE49-F238E27FC236}">
                <a16:creationId xmlns:a16="http://schemas.microsoft.com/office/drawing/2014/main" id="{74466BE5-7DAA-572A-87AD-F4DD9EF47B5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8789" y="259833"/>
            <a:ext cx="7745219" cy="51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360237-54E4-CAF2-B16D-66CC21430B44}"/>
              </a:ext>
            </a:extLst>
          </p:cNvPr>
          <p:cNvSpPr txBox="1"/>
          <p:nvPr/>
        </p:nvSpPr>
        <p:spPr>
          <a:xfrm>
            <a:off x="0" y="1593165"/>
            <a:ext cx="9144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第四次一人焼肉計画</a:t>
            </a:r>
            <a:endParaRPr kumimoji="1" lang="en-US" altLang="ja-JP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3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～色覚「＋さらに拡散する光」で焼く～</a:t>
            </a:r>
          </a:p>
        </p:txBody>
      </p:sp>
    </p:spTree>
    <p:extLst>
      <p:ext uri="{BB962C8B-B14F-4D97-AF65-F5344CB8AC3E}">
        <p14:creationId xmlns:p14="http://schemas.microsoft.com/office/powerpoint/2010/main" val="2018408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DCA1637-C6CE-3192-720F-3A0574F660C9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CC6044-9D48-D0B2-0320-6766FF118AF0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第四次一人焼肉計画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AC98CA-A704-5EF8-099A-403BB462BE97}"/>
              </a:ext>
            </a:extLst>
          </p:cNvPr>
          <p:cNvSpPr txBox="1"/>
          <p:nvPr/>
        </p:nvSpPr>
        <p:spPr>
          <a:xfrm>
            <a:off x="5935" y="998481"/>
            <a:ext cx="161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①結果</a:t>
            </a:r>
          </a:p>
        </p:txBody>
      </p:sp>
      <p:graphicFrame>
        <p:nvGraphicFramePr>
          <p:cNvPr id="5" name="object 50">
            <a:extLst>
              <a:ext uri="{FF2B5EF4-FFF2-40B4-BE49-F238E27FC236}">
                <a16:creationId xmlns:a16="http://schemas.microsoft.com/office/drawing/2014/main" id="{EC2A0A72-5856-88E4-5280-6384DE239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7400"/>
              </p:ext>
            </p:extLst>
          </p:nvPr>
        </p:nvGraphicFramePr>
        <p:xfrm>
          <a:off x="3314700" y="1535112"/>
          <a:ext cx="5696127" cy="2932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8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牛肉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人参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エリンギ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ピーマン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000" b="1" spc="-10" dirty="0" err="1">
                          <a:latin typeface="Tahoma"/>
                          <a:cs typeface="Tahoma"/>
                        </a:rPr>
                        <a:t>C</a:t>
                      </a: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2000" b="1" spc="-100" dirty="0">
                          <a:latin typeface="Tahoma"/>
                          <a:cs typeface="Tahoma"/>
                        </a:rPr>
                        <a:t>)</a:t>
                      </a:r>
                      <a:endParaRPr lang="en-US" sz="2000" b="1" spc="-1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チェック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焼肉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焼</a:t>
                      </a:r>
                      <a:r>
                        <a:rPr sz="2000" b="1" dirty="0" err="1">
                          <a:latin typeface="Yu Gothic"/>
                          <a:cs typeface="Yu Gothic"/>
                        </a:rPr>
                        <a:t>野菜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焼</a:t>
                      </a:r>
                      <a:r>
                        <a:rPr sz="2000" b="1" dirty="0" err="1">
                          <a:latin typeface="Yu Gothic"/>
                          <a:cs typeface="Yu Gothic"/>
                        </a:rPr>
                        <a:t>野菜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焼</a:t>
                      </a:r>
                      <a:r>
                        <a:rPr sz="2000" b="1" dirty="0" err="1">
                          <a:latin typeface="Yu Gothic"/>
                          <a:cs typeface="Yu Gothic"/>
                        </a:rPr>
                        <a:t>野菜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000" b="1" spc="-50" dirty="0" err="1">
                          <a:latin typeface="Tahoma"/>
                          <a:cs typeface="Tahoma"/>
                        </a:rPr>
                        <a:t>D</a:t>
                      </a: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2000" b="1" spc="-100" dirty="0">
                          <a:latin typeface="Tahoma"/>
                          <a:cs typeface="Tahoma"/>
                        </a:rPr>
                        <a:t>)</a:t>
                      </a:r>
                      <a:endParaRPr lang="en-US" sz="2000" b="1" spc="-1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食べた感想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おいしい</a:t>
                      </a:r>
                      <a:endParaRPr lang="en-US"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おいしい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おいしい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ja-JP" altLang="en-US" sz="2000" b="1" dirty="0">
                          <a:latin typeface="Yu Gothic"/>
                          <a:cs typeface="Yu Gothic"/>
                        </a:rPr>
                        <a:t>おいし</a:t>
                      </a:r>
                      <a:r>
                        <a:rPr sz="2000" b="1" dirty="0">
                          <a:latin typeface="Yu Gothic"/>
                          <a:cs typeface="Yu Gothic"/>
                        </a:rPr>
                        <a:t>い</a:t>
                      </a:r>
                      <a:endParaRPr lang="en-US" sz="2000" b="1" dirty="0">
                        <a:latin typeface="Yu Gothic"/>
                        <a:cs typeface="Yu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CB8FE7-1250-4756-F384-9493EA0DE4EA}"/>
              </a:ext>
            </a:extLst>
          </p:cNvPr>
          <p:cNvSpPr txBox="1"/>
          <p:nvPr/>
        </p:nvSpPr>
        <p:spPr>
          <a:xfrm>
            <a:off x="6200789" y="4822873"/>
            <a:ext cx="330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→成功！！</a:t>
            </a: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A73D5AE0-5CF5-3066-1BA7-89A64717D6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473200"/>
            <a:ext cx="2489199" cy="41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16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C9ED9B-812A-8BB5-7960-2E8B77F4C42C}"/>
              </a:ext>
            </a:extLst>
          </p:cNvPr>
          <p:cNvSpPr txBox="1"/>
          <p:nvPr/>
        </p:nvSpPr>
        <p:spPr>
          <a:xfrm>
            <a:off x="0" y="219006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結果のまとめ</a:t>
            </a:r>
            <a:endParaRPr kumimoji="1" lang="en-US" altLang="ja-JP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652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3">
            <a:extLst>
              <a:ext uri="{FF2B5EF4-FFF2-40B4-BE49-F238E27FC236}">
                <a16:creationId xmlns:a16="http://schemas.microsoft.com/office/drawing/2014/main" id="{ABCFFB17-E31F-B89D-79CA-E34F08202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41217"/>
              </p:ext>
            </p:extLst>
          </p:nvPr>
        </p:nvGraphicFramePr>
        <p:xfrm>
          <a:off x="40945" y="443134"/>
          <a:ext cx="9070461" cy="475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5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05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sz="600" b="1" dirty="0">
                        <a:latin typeface="Times New Roman"/>
                        <a:cs typeface="Times New Roman"/>
                      </a:endParaRPr>
                    </a:p>
                    <a:p>
                      <a:pPr marL="236220" lvl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600" b="1" dirty="0">
                        <a:latin typeface="Yu Gothic"/>
                        <a:cs typeface="Yu Gothic"/>
                      </a:endParaRPr>
                    </a:p>
                    <a:p>
                      <a:pPr marL="236220" lvl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 err="1">
                          <a:latin typeface="Yu Gothic"/>
                          <a:cs typeface="Yu Gothic"/>
                        </a:rPr>
                        <a:t>自分の色覚のみ</a:t>
                      </a:r>
                      <a:endParaRPr sz="1600" b="1" dirty="0">
                        <a:latin typeface="Yu Gothic"/>
                        <a:cs typeface="Yu Gothic"/>
                      </a:endParaRPr>
                    </a:p>
                    <a:p>
                      <a:pPr marL="236220" lv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Yu Gothic"/>
                          <a:cs typeface="Yu Gothic"/>
                        </a:rPr>
                        <a:t>（第一次計画）</a:t>
                      </a:r>
                    </a:p>
                  </a:txBody>
                  <a:tcPr marL="0" marR="7200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lvl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600" b="1" dirty="0">
                        <a:latin typeface="Yu Gothic"/>
                        <a:cs typeface="Yu Gothic"/>
                      </a:endParaRPr>
                    </a:p>
                    <a:p>
                      <a:pPr marL="1270" lvl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 err="1">
                          <a:latin typeface="Yu Gothic"/>
                          <a:cs typeface="Yu Gothic"/>
                        </a:rPr>
                        <a:t>色覚＋懐中電灯</a:t>
                      </a:r>
                      <a:endParaRPr sz="1600" b="1" dirty="0">
                        <a:latin typeface="Yu Gothic"/>
                        <a:cs typeface="Yu Gothic"/>
                      </a:endParaRPr>
                    </a:p>
                    <a:p>
                      <a:pPr marL="1270" lv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Yu Gothic"/>
                          <a:cs typeface="Yu Gothic"/>
                        </a:rPr>
                        <a:t>（</a:t>
                      </a:r>
                      <a:r>
                        <a:rPr sz="1600" b="1" dirty="0" err="1">
                          <a:latin typeface="Yu Gothic"/>
                          <a:cs typeface="Yu Gothic"/>
                        </a:rPr>
                        <a:t>第一次計画案</a:t>
                      </a:r>
                      <a:r>
                        <a:rPr sz="1600" b="1" dirty="0">
                          <a:latin typeface="Yu Gothic"/>
                          <a:cs typeface="Yu Gothic"/>
                        </a:rPr>
                        <a:t>）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2555" lvl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600" b="1" dirty="0">
                        <a:latin typeface="Yu Gothic"/>
                        <a:cs typeface="Yu Gothic"/>
                      </a:endParaRPr>
                    </a:p>
                    <a:p>
                      <a:pPr marL="122555" lvl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 err="1">
                          <a:latin typeface="Yu Gothic"/>
                          <a:cs typeface="Yu Gothic"/>
                        </a:rPr>
                        <a:t>色覚＋懐中電灯＋懐紙</a:t>
                      </a:r>
                      <a:endParaRPr sz="1600" b="1" dirty="0">
                        <a:latin typeface="Yu Gothic"/>
                        <a:cs typeface="Yu Gothic"/>
                      </a:endParaRPr>
                    </a:p>
                    <a:p>
                      <a:pPr marL="122555" lv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Yu Gothic"/>
                          <a:cs typeface="Yu Gothic"/>
                        </a:rPr>
                        <a:t>（</a:t>
                      </a:r>
                      <a:r>
                        <a:rPr sz="1600" b="1" dirty="0" err="1">
                          <a:latin typeface="Yu Gothic"/>
                          <a:cs typeface="Yu Gothic"/>
                        </a:rPr>
                        <a:t>第二次計画</a:t>
                      </a:r>
                      <a:r>
                        <a:rPr lang="ja-JP" altLang="en-US" sz="1600" b="1" dirty="0">
                          <a:latin typeface="Yu Gothic"/>
                          <a:cs typeface="Yu Gothic"/>
                        </a:rPr>
                        <a:t>案</a:t>
                      </a:r>
                      <a:r>
                        <a:rPr sz="1600" b="1" dirty="0">
                          <a:latin typeface="Yu Gothic"/>
                          <a:cs typeface="Yu Gothic"/>
                        </a:rPr>
                        <a:t>）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dirty="0" err="1">
                          <a:latin typeface="Yu Gothic"/>
                          <a:cs typeface="Yu Gothic"/>
                        </a:rPr>
                        <a:t>色覚＋懐中電灯＋懐紙＋ビニール袋</a:t>
                      </a:r>
                      <a:endParaRPr sz="1600" b="1" dirty="0">
                        <a:latin typeface="Yu Gothic"/>
                        <a:cs typeface="Yu Gothic"/>
                      </a:endParaRPr>
                    </a:p>
                    <a:p>
                      <a:pPr marL="2540" lv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Yu Gothic"/>
                          <a:cs typeface="Yu Gothic"/>
                        </a:rPr>
                        <a:t>（</a:t>
                      </a:r>
                      <a:r>
                        <a:rPr sz="1600" b="1" dirty="0" err="1">
                          <a:latin typeface="Yu Gothic"/>
                          <a:cs typeface="Yu Gothic"/>
                        </a:rPr>
                        <a:t>第三次計画案</a:t>
                      </a:r>
                      <a:r>
                        <a:rPr sz="1600" b="1" dirty="0">
                          <a:latin typeface="Yu Gothic"/>
                          <a:cs typeface="Yu Gothic"/>
                        </a:rPr>
                        <a:t>）</a:t>
                      </a:r>
                    </a:p>
                  </a:txBody>
                  <a:tcPr marL="0" marR="0" marT="4254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5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sz="600" b="1" dirty="0">
                        <a:latin typeface="Times New Roman"/>
                        <a:cs typeface="Times New Roman"/>
                      </a:endParaRPr>
                    </a:p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Yu Gothic"/>
                          <a:cs typeface="Yu Gothic"/>
                        </a:rPr>
                        <a:t>黄色とレモン色の区別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783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　</a:t>
                      </a:r>
                      <a:r>
                        <a:rPr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〇</a:t>
                      </a:r>
                    </a:p>
                  </a:txBody>
                  <a:tcPr marL="0" marR="396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◎</a:t>
                      </a:r>
                    </a:p>
                  </a:txBody>
                  <a:tcPr marL="0" marR="432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◎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5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sz="600" b="1" dirty="0">
                        <a:latin typeface="Times New Roman"/>
                        <a:cs typeface="Times New Roman"/>
                      </a:endParaRPr>
                    </a:p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dirty="0">
                          <a:latin typeface="Yu Gothic"/>
                          <a:cs typeface="Yu Gothic"/>
                        </a:rPr>
                        <a:t>うすピンクの判別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783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　</a:t>
                      </a:r>
                      <a:r>
                        <a:rPr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〇</a:t>
                      </a:r>
                    </a:p>
                  </a:txBody>
                  <a:tcPr marL="0" marR="396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◎</a:t>
                      </a:r>
                    </a:p>
                  </a:txBody>
                  <a:tcPr marL="0" marR="432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◎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5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sz="600" b="1" dirty="0">
                        <a:latin typeface="Times New Roman"/>
                        <a:cs typeface="Times New Roman"/>
                      </a:endParaRPr>
                    </a:p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Yu Gothic"/>
                          <a:cs typeface="Yu Gothic"/>
                        </a:rPr>
                        <a:t>うすむらさきの判別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783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　</a:t>
                      </a:r>
                      <a:r>
                        <a:rPr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altLang="ja-JP"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396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〇</a:t>
                      </a:r>
                    </a:p>
                  </a:txBody>
                  <a:tcPr marL="0" marR="432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◎</a:t>
                      </a:r>
                      <a:endParaRPr sz="2400" b="0">
                        <a:latin typeface="Yu Gothic"/>
                        <a:cs typeface="Yu Gothic"/>
                      </a:endParaRP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5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sz="600" b="1" dirty="0">
                        <a:latin typeface="Times New Roman"/>
                        <a:cs typeface="Times New Roman"/>
                      </a:endParaRPr>
                    </a:p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Yu Gothic"/>
                          <a:cs typeface="Yu Gothic"/>
                        </a:rPr>
                        <a:t>問題集の図の色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783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　</a:t>
                      </a:r>
                      <a:r>
                        <a:rPr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altLang="ja-JP"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396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〇</a:t>
                      </a:r>
                    </a:p>
                  </a:txBody>
                  <a:tcPr marL="0" marR="432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◎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56">
                <a:tc>
                  <a:txBody>
                    <a:bodyPr/>
                    <a:lstStyle/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400" b="1" dirty="0">
                          <a:latin typeface="Yu Gothic"/>
                          <a:cs typeface="Yu Gothic"/>
                        </a:rPr>
                        <a:t>エリンギ</a:t>
                      </a:r>
                    </a:p>
                  </a:txBody>
                  <a:tcPr marL="0" marR="0" marT="9969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783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　</a:t>
                      </a:r>
                      <a:r>
                        <a:rPr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altLang="ja-JP"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396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〇</a:t>
                      </a:r>
                    </a:p>
                  </a:txBody>
                  <a:tcPr marL="0" marR="432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◎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56">
                <a:tc>
                  <a:txBody>
                    <a:bodyPr/>
                    <a:lstStyle/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400" b="1" dirty="0">
                          <a:latin typeface="Yu Gothic"/>
                          <a:cs typeface="Yu Gothic"/>
                        </a:rPr>
                        <a:t>ピーマン</a:t>
                      </a:r>
                    </a:p>
                  </a:txBody>
                  <a:tcPr marL="0" marR="0" marT="9969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783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　</a:t>
                      </a:r>
                      <a:r>
                        <a:rPr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altLang="ja-JP"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396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△</a:t>
                      </a:r>
                    </a:p>
                  </a:txBody>
                  <a:tcPr marL="0" marR="432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◎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277">
                <a:tc>
                  <a:txBody>
                    <a:bodyPr/>
                    <a:lstStyle/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400" b="1" dirty="0">
                          <a:latin typeface="Yu Gothic"/>
                          <a:cs typeface="Yu Gothic"/>
                        </a:rPr>
                        <a:t>にんじん</a:t>
                      </a:r>
                    </a:p>
                  </a:txBody>
                  <a:tcPr marL="0" marR="0" marT="10033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783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　</a:t>
                      </a:r>
                      <a:r>
                        <a:rPr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altLang="ja-JP"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396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△</a:t>
                      </a:r>
                    </a:p>
                  </a:txBody>
                  <a:tcPr marL="0" marR="43200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〇</a:t>
                      </a:r>
                    </a:p>
                  </a:txBody>
                  <a:tcPr marL="0" marR="0" marT="819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277">
                <a:tc>
                  <a:txBody>
                    <a:bodyPr/>
                    <a:lstStyle/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400" b="1" dirty="0">
                          <a:latin typeface="Yu Gothic"/>
                          <a:cs typeface="Yu Gothic"/>
                        </a:rPr>
                        <a:t>牛肉</a:t>
                      </a:r>
                    </a:p>
                  </a:txBody>
                  <a:tcPr marL="0" marR="0" marT="9652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2590" lvl="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ja-JP" altLang="en-US" sz="2400" b="0" dirty="0">
                          <a:latin typeface="Yu Gothic"/>
                          <a:cs typeface="Yu Gothic"/>
                        </a:rPr>
                        <a:t>　</a:t>
                      </a:r>
                      <a:r>
                        <a:rPr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0" marT="787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7355" lvl="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altLang="ja-JP"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396000" marT="787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9105" lvl="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×</a:t>
                      </a:r>
                    </a:p>
                  </a:txBody>
                  <a:tcPr marL="0" marR="432000" marT="787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lvl="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400" b="0" dirty="0">
                          <a:latin typeface="Yu Gothic"/>
                          <a:cs typeface="Yu Gothic"/>
                        </a:rPr>
                        <a:t>〇</a:t>
                      </a:r>
                    </a:p>
                  </a:txBody>
                  <a:tcPr marL="0" marR="0" marT="787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676516-CACD-7D75-FF67-AB6EB6001026}"/>
              </a:ext>
            </a:extLst>
          </p:cNvPr>
          <p:cNvSpPr txBox="1"/>
          <p:nvPr/>
        </p:nvSpPr>
        <p:spPr>
          <a:xfrm>
            <a:off x="118533" y="29627"/>
            <a:ext cx="863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色</a:t>
            </a:r>
            <a:r>
              <a:rPr kumimoji="1" lang="en-US" altLang="ja-JP" sz="2000" dirty="0"/>
              <a:t>…</a:t>
            </a:r>
            <a:r>
              <a:rPr kumimoji="1" lang="ja-JP" altLang="en-US" sz="2000" dirty="0"/>
              <a:t>正しく判別できたか　　食べ物</a:t>
            </a:r>
            <a:r>
              <a:rPr kumimoji="1" lang="en-US" altLang="ja-JP" sz="2000" dirty="0"/>
              <a:t>…</a:t>
            </a:r>
            <a:r>
              <a:rPr kumimoji="1" lang="ja-JP" altLang="en-US" sz="2000" dirty="0"/>
              <a:t>安全においしく食べられたか</a:t>
            </a:r>
            <a:endParaRPr kumimoji="1" lang="en-US" altLang="ja-JP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7DF5A5-A4BC-4717-DD20-AE09C1A5578A}"/>
              </a:ext>
            </a:extLst>
          </p:cNvPr>
          <p:cNvSpPr txBox="1"/>
          <p:nvPr/>
        </p:nvSpPr>
        <p:spPr>
          <a:xfrm>
            <a:off x="118533" y="5249326"/>
            <a:ext cx="881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→光を拡散させるほど、色がわかるようになった。</a:t>
            </a:r>
            <a:endParaRPr kumimoji="1" lang="en-US" altLang="ja-JP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">
            <a:extLst>
              <a:ext uri="{FF2B5EF4-FFF2-40B4-BE49-F238E27FC236}">
                <a16:creationId xmlns:a16="http://schemas.microsoft.com/office/drawing/2014/main" id="{38B3B290-842B-7D17-D5A0-0147B3ACE9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000" y="190500"/>
            <a:ext cx="3467480" cy="5397499"/>
          </a:xfrm>
          <a:prstGeom prst="rect">
            <a:avLst/>
          </a:prstGeom>
        </p:spPr>
      </p:pic>
      <p:sp>
        <p:nvSpPr>
          <p:cNvPr id="3" name="object 21">
            <a:extLst>
              <a:ext uri="{FF2B5EF4-FFF2-40B4-BE49-F238E27FC236}">
                <a16:creationId xmlns:a16="http://schemas.microsoft.com/office/drawing/2014/main" id="{14A75571-DEC2-0BB2-C245-51E4233FAA2E}"/>
              </a:ext>
            </a:extLst>
          </p:cNvPr>
          <p:cNvSpPr txBox="1"/>
          <p:nvPr/>
        </p:nvSpPr>
        <p:spPr>
          <a:xfrm>
            <a:off x="3937000" y="292101"/>
            <a:ext cx="5213986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2800" spc="-484" dirty="0">
                <a:latin typeface="Tahoma"/>
                <a:cs typeface="Tahoma"/>
              </a:rPr>
              <a:t>←</a:t>
            </a:r>
            <a:r>
              <a:rPr sz="2800" dirty="0">
                <a:latin typeface="Yu Gothic"/>
                <a:cs typeface="Yu Gothic"/>
              </a:rPr>
              <a:t>完成した念願の一人焼き肉。</a:t>
            </a: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Yu Gothic"/>
                <a:cs typeface="Yu Gothic"/>
              </a:rPr>
              <a:t>妹だけでなく母にもチェックしてもらい、 実際に食べた物。</a:t>
            </a:r>
          </a:p>
          <a:p>
            <a:pPr marL="12700">
              <a:lnSpc>
                <a:spcPct val="100000"/>
              </a:lnSpc>
            </a:pPr>
            <a:r>
              <a:rPr sz="2800" dirty="0">
                <a:latin typeface="Yu Gothic"/>
                <a:cs typeface="Yu Gothic"/>
              </a:rPr>
              <a:t>協力してくれた妹にもおすそ分けした。</a:t>
            </a:r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A3315B28-E632-3F93-42F2-740CEFB60D1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0014" y="2705100"/>
            <a:ext cx="5213986" cy="32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50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FF0350-7D1A-67A1-A807-4F39DBBA72F1}"/>
              </a:ext>
            </a:extLst>
          </p:cNvPr>
          <p:cNvSpPr txBox="1"/>
          <p:nvPr/>
        </p:nvSpPr>
        <p:spPr>
          <a:xfrm>
            <a:off x="0" y="219006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計画を終えて・考察</a:t>
            </a:r>
            <a:endParaRPr kumimoji="1" lang="en-US" altLang="ja-JP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354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F3255D-1320-464A-6A23-B95941A8DD65}"/>
              </a:ext>
            </a:extLst>
          </p:cNvPr>
          <p:cNvSpPr txBox="1"/>
          <p:nvPr/>
        </p:nvSpPr>
        <p:spPr>
          <a:xfrm>
            <a:off x="0" y="4572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i="1" u="sng" dirty="0"/>
              <a:t>今後について</a:t>
            </a:r>
            <a:endParaRPr kumimoji="1" lang="en-US" altLang="ja-JP" sz="6000" b="1" i="1" u="sng" dirty="0"/>
          </a:p>
          <a:p>
            <a:endParaRPr kumimoji="1" lang="en-US" altLang="ja-JP" sz="3600" dirty="0"/>
          </a:p>
          <a:p>
            <a:r>
              <a:rPr kumimoji="1" lang="ja-JP" altLang="en-US" sz="3600" dirty="0"/>
              <a:t>　</a:t>
            </a:r>
            <a:r>
              <a:rPr kumimoji="1" lang="ja-JP" altLang="en-US" sz="3600" b="1" dirty="0"/>
              <a:t>・色覚異常者が</a:t>
            </a:r>
            <a:r>
              <a:rPr kumimoji="1" lang="ja-JP" altLang="en-US" sz="3600" b="1" u="sng" dirty="0"/>
              <a:t>安全、快適に生活する</a:t>
            </a:r>
            <a:endParaRPr kumimoji="1" lang="en-US" altLang="ja-JP" sz="3600" b="1" u="sng" dirty="0"/>
          </a:p>
          <a:p>
            <a:r>
              <a:rPr kumimoji="1" lang="ja-JP" altLang="en-US" sz="3600" b="1" dirty="0"/>
              <a:t>　　</a:t>
            </a:r>
            <a:r>
              <a:rPr kumimoji="1" lang="ja-JP" altLang="en-US" sz="3600" b="1" u="sng" dirty="0"/>
              <a:t>方法の研究</a:t>
            </a:r>
            <a:r>
              <a:rPr kumimoji="1" lang="ja-JP" altLang="en-US" sz="3600" b="1" dirty="0"/>
              <a:t>の継続</a:t>
            </a:r>
            <a:endParaRPr kumimoji="1" lang="en-US" altLang="ja-JP" sz="3600" b="1" dirty="0"/>
          </a:p>
          <a:p>
            <a:endParaRPr kumimoji="1" lang="en-US" altLang="ja-JP" sz="3600" b="1" dirty="0"/>
          </a:p>
          <a:p>
            <a:r>
              <a:rPr kumimoji="1" lang="ja-JP" altLang="en-US" sz="3600" b="1" dirty="0"/>
              <a:t>　・少しの工夫で、色覚異常者とその周囲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　　の人の</a:t>
            </a:r>
            <a:r>
              <a:rPr kumimoji="1" lang="ja-JP" altLang="en-US" sz="3600" b="1" u="sng" dirty="0"/>
              <a:t>ストレスを軽減できる可能性</a:t>
            </a:r>
            <a:r>
              <a:rPr kumimoji="1" lang="ja-JP" altLang="en-US" sz="3600" b="1" dirty="0"/>
              <a:t>が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　　あることの啓発</a:t>
            </a:r>
            <a:endParaRPr kumimoji="1"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224918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7792FDF-7FFC-62FF-0E55-31055626CFB9}"/>
              </a:ext>
            </a:extLst>
          </p:cNvPr>
          <p:cNvSpPr txBox="1"/>
          <p:nvPr/>
        </p:nvSpPr>
        <p:spPr>
          <a:xfrm>
            <a:off x="0" y="38100"/>
            <a:ext cx="9144000" cy="56883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55" dirty="0">
                <a:latin typeface="Yu Gothic"/>
                <a:cs typeface="Yu Gothic"/>
              </a:rPr>
              <a:t>引用参考文献</a:t>
            </a:r>
            <a:endParaRPr sz="3200" dirty="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spc="5" dirty="0">
                <a:latin typeface="Yu Gothic"/>
                <a:cs typeface="Yu Gothic"/>
              </a:rPr>
              <a:t>色覚相談室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(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h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t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t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p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: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//www.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sh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i</a:t>
            </a:r>
            <a:r>
              <a:rPr sz="2000" u="sng" spc="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k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i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k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a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ku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.j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p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/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)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latin typeface="Yu Gothic"/>
                <a:cs typeface="Yu Gothic"/>
              </a:rPr>
              <a:t>北海道カラー</a:t>
            </a:r>
            <a:r>
              <a:rPr sz="2000" spc="-10" dirty="0">
                <a:latin typeface="Yu Gothic"/>
                <a:cs typeface="Yu Gothic"/>
              </a:rPr>
              <a:t>ユ</a:t>
            </a:r>
            <a:r>
              <a:rPr sz="2000" spc="5" dirty="0">
                <a:latin typeface="Yu Gothic"/>
                <a:cs typeface="Yu Gothic"/>
              </a:rPr>
              <a:t>ニ</a:t>
            </a:r>
            <a:r>
              <a:rPr sz="2000" spc="-10" dirty="0">
                <a:latin typeface="Yu Gothic"/>
                <a:cs typeface="Yu Gothic"/>
              </a:rPr>
              <a:t>バ</a:t>
            </a:r>
            <a:r>
              <a:rPr sz="2000" spc="5" dirty="0">
                <a:latin typeface="Yu Gothic"/>
                <a:cs typeface="Yu Gothic"/>
              </a:rPr>
              <a:t>ー</a:t>
            </a:r>
            <a:r>
              <a:rPr sz="2000" spc="-10" dirty="0">
                <a:latin typeface="Yu Gothic"/>
                <a:cs typeface="Yu Gothic"/>
              </a:rPr>
              <a:t>サ</a:t>
            </a:r>
            <a:r>
              <a:rPr sz="2000" spc="5" dirty="0">
                <a:latin typeface="Yu Gothic"/>
                <a:cs typeface="Yu Gothic"/>
              </a:rPr>
              <a:t>ルデ</a:t>
            </a:r>
            <a:r>
              <a:rPr sz="2000" spc="-10" dirty="0">
                <a:latin typeface="Yu Gothic"/>
                <a:cs typeface="Yu Gothic"/>
              </a:rPr>
              <a:t>ザ</a:t>
            </a:r>
            <a:r>
              <a:rPr sz="2000" spc="5" dirty="0">
                <a:latin typeface="Yu Gothic"/>
                <a:cs typeface="Yu Gothic"/>
              </a:rPr>
              <a:t>イ</a:t>
            </a:r>
            <a:r>
              <a:rPr sz="2000" spc="-10" dirty="0">
                <a:latin typeface="Yu Gothic"/>
                <a:cs typeface="Yu Gothic"/>
              </a:rPr>
              <a:t>ン</a:t>
            </a:r>
            <a:r>
              <a:rPr sz="2000" spc="5" dirty="0">
                <a:latin typeface="Yu Gothic"/>
                <a:cs typeface="Yu Gothic"/>
              </a:rPr>
              <a:t>機</a:t>
            </a:r>
            <a:r>
              <a:rPr sz="2000" spc="-5" dirty="0">
                <a:latin typeface="Yu Gothic"/>
                <a:cs typeface="Yu Gothic"/>
              </a:rPr>
              <a:t>構</a:t>
            </a:r>
            <a:r>
              <a:rPr sz="2000" spc="-5" dirty="0">
                <a:latin typeface="Microsoft Sans Serif"/>
                <a:cs typeface="Microsoft Sans Serif"/>
              </a:rPr>
              <a:t>(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h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ps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: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//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www.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co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l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or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.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or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.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j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p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4"/>
              </a:rPr>
              <a:t>/</a:t>
            </a:r>
            <a:r>
              <a:rPr sz="2000" dirty="0">
                <a:latin typeface="Microsoft Sans Serif"/>
                <a:cs typeface="Microsoft Sans Serif"/>
                <a:hlinkClick r:id="rId4"/>
              </a:rPr>
              <a:t>)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Honda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Kids</a:t>
            </a:r>
            <a:r>
              <a:rPr sz="2000" dirty="0">
                <a:latin typeface="Yu Gothic"/>
                <a:cs typeface="Yu Gothic"/>
              </a:rPr>
              <a:t>（</a:t>
            </a:r>
            <a:r>
              <a:rPr sz="2000" spc="5" dirty="0">
                <a:latin typeface="Yu Gothic"/>
                <a:cs typeface="Yu Gothic"/>
              </a:rPr>
              <a:t>キッズ）</a:t>
            </a:r>
            <a:r>
              <a:rPr sz="2000" spc="-30" dirty="0">
                <a:latin typeface="Yu Gothic"/>
                <a:cs typeface="Yu Gothic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|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Honda</a:t>
            </a:r>
            <a:r>
              <a:rPr sz="2000" spc="5" dirty="0">
                <a:latin typeface="Yu Gothic"/>
                <a:cs typeface="Yu Gothic"/>
              </a:rPr>
              <a:t>公式サイ</a:t>
            </a:r>
            <a:r>
              <a:rPr sz="2000" spc="-5" dirty="0">
                <a:latin typeface="Yu Gothic"/>
                <a:cs typeface="Yu Gothic"/>
              </a:rPr>
              <a:t>ト</a:t>
            </a:r>
            <a:r>
              <a:rPr sz="2000" spc="-5" dirty="0">
                <a:latin typeface="Microsoft Sans Serif"/>
                <a:cs typeface="Microsoft Sans Serif"/>
              </a:rPr>
              <a:t>(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5"/>
              </a:rPr>
              <a:t>https://www.honda.co.jp/kids/</a:t>
            </a:r>
            <a:r>
              <a:rPr sz="2000" spc="-5" dirty="0">
                <a:latin typeface="Microsoft Sans Serif"/>
                <a:cs typeface="Microsoft Sans Serif"/>
              </a:rPr>
              <a:t>)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2000" spc="5" dirty="0">
                <a:latin typeface="Yu Gothic"/>
                <a:cs typeface="Yu Gothic"/>
              </a:rPr>
              <a:t>大阪の撮影会</a:t>
            </a:r>
            <a:r>
              <a:rPr lang="ja-JP" altLang="en-US" sz="2000" spc="-10" dirty="0">
                <a:latin typeface="Yu Gothic"/>
                <a:cs typeface="Yu Gothic"/>
              </a:rPr>
              <a:t>社</a:t>
            </a:r>
            <a:r>
              <a:rPr lang="ja-JP" altLang="en-US" sz="2000" spc="5" dirty="0">
                <a:latin typeface="Yu Gothic"/>
                <a:cs typeface="Yu Gothic"/>
              </a:rPr>
              <a:t>｜</a:t>
            </a:r>
            <a:r>
              <a:rPr lang="ja-JP" altLang="en-US" sz="2000" spc="-10" dirty="0">
                <a:latin typeface="Yu Gothic"/>
                <a:cs typeface="Yu Gothic"/>
              </a:rPr>
              <a:t>広</a:t>
            </a:r>
            <a:r>
              <a:rPr lang="ja-JP" altLang="en-US" sz="2000" spc="5" dirty="0">
                <a:latin typeface="Yu Gothic"/>
                <a:cs typeface="Yu Gothic"/>
              </a:rPr>
              <a:t>告</a:t>
            </a:r>
            <a:r>
              <a:rPr lang="ja-JP" altLang="en-US" sz="2000" spc="-10" dirty="0">
                <a:latin typeface="Yu Gothic"/>
                <a:cs typeface="Yu Gothic"/>
              </a:rPr>
              <a:t>写</a:t>
            </a:r>
            <a:r>
              <a:rPr lang="ja-JP" altLang="en-US" sz="2000" spc="5" dirty="0">
                <a:latin typeface="Yu Gothic"/>
                <a:cs typeface="Yu Gothic"/>
              </a:rPr>
              <a:t>真・</a:t>
            </a:r>
            <a:r>
              <a:rPr lang="ja-JP" altLang="en-US" sz="2000" spc="-10" dirty="0">
                <a:latin typeface="Yu Gothic"/>
                <a:cs typeface="Yu Gothic"/>
              </a:rPr>
              <a:t>動</a:t>
            </a:r>
            <a:r>
              <a:rPr lang="ja-JP" altLang="en-US" sz="2000" spc="5" dirty="0">
                <a:latin typeface="Yu Gothic"/>
                <a:cs typeface="Yu Gothic"/>
              </a:rPr>
              <a:t>画</a:t>
            </a:r>
            <a:r>
              <a:rPr lang="ja-JP" altLang="en-US" sz="2000" spc="-10" dirty="0">
                <a:latin typeface="Yu Gothic"/>
                <a:cs typeface="Yu Gothic"/>
              </a:rPr>
              <a:t>｜</a:t>
            </a:r>
            <a:r>
              <a:rPr lang="ja-JP" altLang="en-US" sz="2000" spc="5" dirty="0">
                <a:latin typeface="Yu Gothic"/>
                <a:cs typeface="Yu Gothic"/>
              </a:rPr>
              <a:t>株</a:t>
            </a:r>
            <a:r>
              <a:rPr lang="ja-JP" altLang="en-US" sz="2000" spc="-10" dirty="0">
                <a:latin typeface="Yu Gothic"/>
                <a:cs typeface="Yu Gothic"/>
              </a:rPr>
              <a:t>式</a:t>
            </a:r>
            <a:r>
              <a:rPr lang="ja-JP" altLang="en-US" sz="2000" spc="5" dirty="0">
                <a:latin typeface="Yu Gothic"/>
                <a:cs typeface="Yu Gothic"/>
              </a:rPr>
              <a:t>会</a:t>
            </a:r>
            <a:r>
              <a:rPr lang="ja-JP" altLang="en-US" sz="2000" spc="-10" dirty="0">
                <a:latin typeface="Yu Gothic"/>
                <a:cs typeface="Yu Gothic"/>
              </a:rPr>
              <a:t>社</a:t>
            </a:r>
            <a:r>
              <a:rPr lang="ja-JP" altLang="en-US" sz="2000" spc="5" dirty="0">
                <a:latin typeface="Yu Gothic"/>
                <a:cs typeface="Yu Gothic"/>
              </a:rPr>
              <a:t>ラ</a:t>
            </a:r>
            <a:r>
              <a:rPr lang="ja-JP" altLang="en-US" sz="2000" spc="-10" dirty="0">
                <a:latin typeface="Yu Gothic"/>
                <a:cs typeface="Yu Gothic"/>
              </a:rPr>
              <a:t>ズ</a:t>
            </a:r>
            <a:r>
              <a:rPr lang="ja-JP" altLang="en-US" sz="2000" spc="5" dirty="0">
                <a:latin typeface="Yu Gothic"/>
                <a:cs typeface="Yu Gothic"/>
              </a:rPr>
              <a:t>ス</a:t>
            </a:r>
            <a:r>
              <a:rPr lang="ja-JP" altLang="en-US" sz="2000" spc="-10" dirty="0">
                <a:latin typeface="Yu Gothic"/>
                <a:cs typeface="Yu Gothic"/>
              </a:rPr>
              <a:t>タ</a:t>
            </a:r>
            <a:r>
              <a:rPr lang="ja-JP" altLang="en-US" sz="2000" spc="5" dirty="0">
                <a:latin typeface="Yu Gothic"/>
                <a:cs typeface="Yu Gothic"/>
              </a:rPr>
              <a:t>ジ</a:t>
            </a:r>
            <a:r>
              <a:rPr lang="ja-JP" altLang="en-US" sz="2000" spc="-5" dirty="0">
                <a:latin typeface="Yu Gothic"/>
                <a:cs typeface="Yu Gothic"/>
              </a:rPr>
              <a:t>オ</a:t>
            </a:r>
            <a:r>
              <a:rPr lang="en-US" altLang="ja-JP" sz="2000" spc="-5" dirty="0">
                <a:latin typeface="Microsoft Sans Serif"/>
                <a:cs typeface="Microsoft Sans Serif"/>
              </a:rPr>
              <a:t>(</a:t>
            </a:r>
            <a:r>
              <a:rPr lang="en-US"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https://</a:t>
            </a:r>
            <a:r>
              <a:rPr lang="en-US" sz="20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6"/>
              </a:rPr>
              <a:t>www.luzzstudio.com/</a:t>
            </a:r>
            <a:r>
              <a:rPr lang="en-US" sz="2000" spc="-5" dirty="0">
                <a:latin typeface="Microsoft Sans Serif"/>
                <a:cs typeface="Microsoft Sans Serif"/>
                <a:hlinkClick r:id="rId6"/>
              </a:rPr>
              <a:t>)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Color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Universal Design </a:t>
            </a:r>
            <a:r>
              <a:rPr sz="2000" spc="5" dirty="0" err="1">
                <a:latin typeface="Yu Gothic"/>
                <a:cs typeface="Yu Gothic"/>
              </a:rPr>
              <a:t>カラーユニバ</a:t>
            </a:r>
            <a:r>
              <a:rPr sz="2000" spc="-10" dirty="0" err="1">
                <a:latin typeface="Yu Gothic"/>
                <a:cs typeface="Yu Gothic"/>
              </a:rPr>
              <a:t>ー</a:t>
            </a:r>
            <a:r>
              <a:rPr sz="2000" spc="5" dirty="0" err="1">
                <a:latin typeface="Yu Gothic"/>
                <a:cs typeface="Yu Gothic"/>
              </a:rPr>
              <a:t>サ</a:t>
            </a:r>
            <a:r>
              <a:rPr sz="2000" spc="-10" dirty="0" err="1">
                <a:latin typeface="Yu Gothic"/>
                <a:cs typeface="Yu Gothic"/>
              </a:rPr>
              <a:t>ル</a:t>
            </a:r>
            <a:r>
              <a:rPr sz="2000" spc="5" dirty="0" err="1">
                <a:latin typeface="Yu Gothic"/>
                <a:cs typeface="Yu Gothic"/>
              </a:rPr>
              <a:t>デ</a:t>
            </a:r>
            <a:r>
              <a:rPr sz="2000" spc="-10" dirty="0" err="1">
                <a:latin typeface="Yu Gothic"/>
                <a:cs typeface="Yu Gothic"/>
              </a:rPr>
              <a:t>ザ</a:t>
            </a:r>
            <a:r>
              <a:rPr sz="2000" spc="5" dirty="0" err="1">
                <a:latin typeface="Yu Gothic"/>
                <a:cs typeface="Yu Gothic"/>
              </a:rPr>
              <a:t>イ</a:t>
            </a:r>
            <a:r>
              <a:rPr sz="2000" spc="-10" dirty="0" err="1">
                <a:latin typeface="Yu Gothic"/>
                <a:cs typeface="Yu Gothic"/>
              </a:rPr>
              <a:t>ン</a:t>
            </a:r>
            <a:endParaRPr lang="en-US" sz="2000" spc="-10" dirty="0">
              <a:latin typeface="Yu Gothic"/>
              <a:cs typeface="Yu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(</a:t>
            </a:r>
            <a:r>
              <a:rPr sz="2000" spc="5" dirty="0">
                <a:latin typeface="Yu Gothic"/>
                <a:cs typeface="Yu Gothic"/>
              </a:rPr>
              <a:t>著</a:t>
            </a:r>
            <a:r>
              <a:rPr sz="2000" spc="-10" dirty="0">
                <a:latin typeface="Microsoft Sans Serif"/>
                <a:cs typeface="Microsoft Sans Serif"/>
              </a:rPr>
              <a:t>:</a:t>
            </a:r>
            <a:r>
              <a:rPr sz="2000" spc="5" dirty="0">
                <a:latin typeface="Yu Gothic"/>
                <a:cs typeface="Yu Gothic"/>
              </a:rPr>
              <a:t>カ</a:t>
            </a:r>
            <a:r>
              <a:rPr sz="2000" spc="-10" dirty="0">
                <a:latin typeface="Yu Gothic"/>
                <a:cs typeface="Yu Gothic"/>
              </a:rPr>
              <a:t>ラ</a:t>
            </a:r>
            <a:r>
              <a:rPr sz="2000" spc="5" dirty="0">
                <a:latin typeface="Yu Gothic"/>
                <a:cs typeface="Yu Gothic"/>
              </a:rPr>
              <a:t>ー</a:t>
            </a:r>
            <a:r>
              <a:rPr sz="2000" spc="-10" dirty="0">
                <a:latin typeface="Yu Gothic"/>
                <a:cs typeface="Yu Gothic"/>
              </a:rPr>
              <a:t>ユ</a:t>
            </a:r>
            <a:r>
              <a:rPr sz="2000" spc="5" dirty="0">
                <a:latin typeface="Yu Gothic"/>
                <a:cs typeface="Yu Gothic"/>
              </a:rPr>
              <a:t>ニ</a:t>
            </a:r>
            <a:r>
              <a:rPr sz="2000" spc="-10" dirty="0">
                <a:latin typeface="Yu Gothic"/>
                <a:cs typeface="Yu Gothic"/>
              </a:rPr>
              <a:t>バ</a:t>
            </a:r>
            <a:r>
              <a:rPr sz="2000" spc="5" dirty="0">
                <a:latin typeface="Yu Gothic"/>
                <a:cs typeface="Yu Gothic"/>
              </a:rPr>
              <a:t>ー</a:t>
            </a:r>
            <a:r>
              <a:rPr sz="2000" spc="-10" dirty="0">
                <a:latin typeface="Yu Gothic"/>
                <a:cs typeface="Yu Gothic"/>
              </a:rPr>
              <a:t>サ</a:t>
            </a:r>
            <a:r>
              <a:rPr sz="2000" spc="5" dirty="0">
                <a:latin typeface="Yu Gothic"/>
                <a:cs typeface="Yu Gothic"/>
              </a:rPr>
              <a:t>ル</a:t>
            </a:r>
            <a:r>
              <a:rPr sz="2000" spc="-10" dirty="0">
                <a:latin typeface="Yu Gothic"/>
                <a:cs typeface="Yu Gothic"/>
              </a:rPr>
              <a:t>デ</a:t>
            </a:r>
            <a:r>
              <a:rPr sz="2000" spc="5" dirty="0">
                <a:latin typeface="Yu Gothic"/>
                <a:cs typeface="Yu Gothic"/>
              </a:rPr>
              <a:t>ザ</a:t>
            </a:r>
            <a:r>
              <a:rPr sz="2000" spc="-10" dirty="0">
                <a:latin typeface="Yu Gothic"/>
                <a:cs typeface="Yu Gothic"/>
              </a:rPr>
              <a:t>イ</a:t>
            </a:r>
            <a:r>
              <a:rPr sz="2000" spc="5" dirty="0">
                <a:latin typeface="Yu Gothic"/>
                <a:cs typeface="Yu Gothic"/>
              </a:rPr>
              <a:t>ン</a:t>
            </a:r>
            <a:r>
              <a:rPr sz="2000" spc="-10" dirty="0">
                <a:latin typeface="Yu Gothic"/>
                <a:cs typeface="Yu Gothic"/>
              </a:rPr>
              <a:t>機</a:t>
            </a:r>
            <a:r>
              <a:rPr sz="2000" spc="5" dirty="0">
                <a:latin typeface="Yu Gothic"/>
                <a:cs typeface="Yu Gothic"/>
              </a:rPr>
              <a:t>構</a:t>
            </a:r>
            <a:r>
              <a:rPr sz="2000" spc="-10" dirty="0">
                <a:latin typeface="Microsoft Sans Serif"/>
                <a:cs typeface="Microsoft Sans Serif"/>
              </a:rPr>
              <a:t>/</a:t>
            </a:r>
            <a:r>
              <a:rPr sz="2000" spc="-10" dirty="0">
                <a:latin typeface="Yu Gothic"/>
                <a:cs typeface="Yu Gothic"/>
              </a:rPr>
              <a:t>平</a:t>
            </a:r>
            <a:r>
              <a:rPr sz="2000" spc="5" dirty="0">
                <a:latin typeface="Yu Gothic"/>
                <a:cs typeface="Yu Gothic"/>
              </a:rPr>
              <a:t>成</a:t>
            </a:r>
            <a:r>
              <a:rPr sz="2000" spc="-5" dirty="0">
                <a:latin typeface="Microsoft Sans Serif"/>
                <a:cs typeface="Microsoft Sans Serif"/>
              </a:rPr>
              <a:t>21</a:t>
            </a:r>
            <a:r>
              <a:rPr sz="2000" spc="5" dirty="0">
                <a:latin typeface="Yu Gothic"/>
                <a:cs typeface="Yu Gothic"/>
              </a:rPr>
              <a:t>年</a:t>
            </a:r>
            <a:r>
              <a:rPr sz="2000" spc="-10" dirty="0">
                <a:latin typeface="Yu Gothic"/>
                <a:cs typeface="Yu Gothic"/>
              </a:rPr>
              <a:t>刊</a:t>
            </a:r>
            <a:r>
              <a:rPr sz="2000" dirty="0">
                <a:latin typeface="Microsoft Sans Serif"/>
                <a:cs typeface="Microsoft Sans Serif"/>
              </a:rPr>
              <a:t>) </a:t>
            </a:r>
            <a:r>
              <a:rPr sz="2000" spc="-270" dirty="0">
                <a:latin typeface="Microsoft Sans Serif"/>
                <a:cs typeface="Microsoft Sans Serif"/>
              </a:rPr>
              <a:t> </a:t>
            </a:r>
            <a:endParaRPr lang="en-US" sz="2000" spc="-27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5" dirty="0" err="1">
                <a:latin typeface="Yu Gothic"/>
                <a:cs typeface="Yu Gothic"/>
              </a:rPr>
              <a:t>色のユニバー</a:t>
            </a:r>
            <a:r>
              <a:rPr sz="2000" spc="-10" dirty="0" err="1">
                <a:latin typeface="Yu Gothic"/>
                <a:cs typeface="Yu Gothic"/>
              </a:rPr>
              <a:t>サ</a:t>
            </a:r>
            <a:r>
              <a:rPr sz="2000" spc="5" dirty="0" err="1">
                <a:latin typeface="Yu Gothic"/>
                <a:cs typeface="Yu Gothic"/>
              </a:rPr>
              <a:t>ル</a:t>
            </a:r>
            <a:r>
              <a:rPr sz="2000" spc="-10" dirty="0" err="1">
                <a:latin typeface="Yu Gothic"/>
                <a:cs typeface="Yu Gothic"/>
              </a:rPr>
              <a:t>デ</a:t>
            </a:r>
            <a:r>
              <a:rPr sz="2000" spc="5" dirty="0" err="1">
                <a:latin typeface="Yu Gothic"/>
                <a:cs typeface="Yu Gothic"/>
              </a:rPr>
              <a:t>ザ</a:t>
            </a:r>
            <a:r>
              <a:rPr sz="2000" spc="-10" dirty="0" err="1">
                <a:latin typeface="Yu Gothic"/>
                <a:cs typeface="Yu Gothic"/>
              </a:rPr>
              <a:t>イ</a:t>
            </a:r>
            <a:r>
              <a:rPr sz="2000" spc="254" dirty="0" err="1">
                <a:latin typeface="Yu Gothic"/>
                <a:cs typeface="Yu Gothic"/>
              </a:rPr>
              <a:t>ン</a:t>
            </a:r>
            <a:r>
              <a:rPr sz="2000" spc="5" dirty="0" err="1">
                <a:latin typeface="Yu Gothic"/>
                <a:cs typeface="Yu Gothic"/>
              </a:rPr>
              <a:t>誰もが見分け</a:t>
            </a:r>
            <a:r>
              <a:rPr sz="2000" spc="-10" dirty="0" err="1">
                <a:latin typeface="Yu Gothic"/>
                <a:cs typeface="Yu Gothic"/>
              </a:rPr>
              <a:t>や</a:t>
            </a:r>
            <a:r>
              <a:rPr sz="2000" spc="5" dirty="0" err="1">
                <a:latin typeface="Yu Gothic"/>
                <a:cs typeface="Yu Gothic"/>
              </a:rPr>
              <a:t>す</a:t>
            </a:r>
            <a:r>
              <a:rPr sz="2000" spc="-10" dirty="0" err="1">
                <a:latin typeface="Yu Gothic"/>
                <a:cs typeface="Yu Gothic"/>
              </a:rPr>
              <a:t>く</a:t>
            </a:r>
            <a:r>
              <a:rPr sz="2000" spc="5" dirty="0" err="1">
                <a:latin typeface="Yu Gothic"/>
                <a:cs typeface="Yu Gothic"/>
              </a:rPr>
              <a:t>美</a:t>
            </a:r>
            <a:r>
              <a:rPr sz="2000" spc="-10" dirty="0" err="1">
                <a:latin typeface="Yu Gothic"/>
                <a:cs typeface="Yu Gothic"/>
              </a:rPr>
              <a:t>し</a:t>
            </a:r>
            <a:r>
              <a:rPr sz="2000" spc="5" dirty="0" err="1">
                <a:latin typeface="Yu Gothic"/>
                <a:cs typeface="Yu Gothic"/>
              </a:rPr>
              <a:t>い</a:t>
            </a:r>
            <a:r>
              <a:rPr sz="2000" spc="-10" dirty="0" err="1">
                <a:latin typeface="Yu Gothic"/>
                <a:cs typeface="Yu Gothic"/>
              </a:rPr>
              <a:t>色</a:t>
            </a:r>
            <a:r>
              <a:rPr sz="2000" spc="5" dirty="0" err="1">
                <a:latin typeface="Yu Gothic"/>
                <a:cs typeface="Yu Gothic"/>
              </a:rPr>
              <a:t>の</a:t>
            </a:r>
            <a:r>
              <a:rPr sz="2000" spc="-10" dirty="0" err="1">
                <a:latin typeface="Yu Gothic"/>
                <a:cs typeface="Yu Gothic"/>
              </a:rPr>
              <a:t>選</a:t>
            </a:r>
            <a:r>
              <a:rPr sz="2000" spc="5" dirty="0" err="1">
                <a:latin typeface="Yu Gothic"/>
                <a:cs typeface="Yu Gothic"/>
              </a:rPr>
              <a:t>び</a:t>
            </a:r>
            <a:r>
              <a:rPr sz="2000" spc="-5" dirty="0" err="1">
                <a:latin typeface="Yu Gothic"/>
                <a:cs typeface="Yu Gothic"/>
              </a:rPr>
              <a:t>方</a:t>
            </a:r>
            <a:endParaRPr lang="en-US" sz="2000" spc="-5" dirty="0">
              <a:latin typeface="Yu Gothic"/>
              <a:cs typeface="Yu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(</a:t>
            </a:r>
            <a:r>
              <a:rPr sz="2000" spc="5" dirty="0">
                <a:latin typeface="Yu Gothic"/>
                <a:cs typeface="Yu Gothic"/>
              </a:rPr>
              <a:t>著</a:t>
            </a:r>
            <a:r>
              <a:rPr sz="2000" spc="-10" dirty="0">
                <a:latin typeface="Microsoft Sans Serif"/>
                <a:cs typeface="Microsoft Sans Serif"/>
              </a:rPr>
              <a:t>:(</a:t>
            </a:r>
            <a:r>
              <a:rPr sz="2000" spc="5" dirty="0">
                <a:latin typeface="Yu Gothic"/>
                <a:cs typeface="Yu Gothic"/>
              </a:rPr>
              <a:t>財</a:t>
            </a:r>
            <a:r>
              <a:rPr sz="2000" spc="-5" dirty="0">
                <a:latin typeface="Microsoft Sans Serif"/>
                <a:cs typeface="Microsoft Sans Serif"/>
              </a:rPr>
              <a:t>)</a:t>
            </a:r>
            <a:r>
              <a:rPr sz="2000" spc="-5" dirty="0">
                <a:latin typeface="Yu Gothic"/>
                <a:cs typeface="Yu Gothic"/>
              </a:rPr>
              <a:t>日</a:t>
            </a:r>
            <a:r>
              <a:rPr sz="2000" spc="5" dirty="0">
                <a:latin typeface="Yu Gothic"/>
                <a:cs typeface="Yu Gothic"/>
              </a:rPr>
              <a:t>本</a:t>
            </a:r>
            <a:r>
              <a:rPr sz="2000" spc="-5" dirty="0">
                <a:latin typeface="Yu Gothic"/>
                <a:cs typeface="Yu Gothic"/>
              </a:rPr>
              <a:t>色</a:t>
            </a:r>
            <a:r>
              <a:rPr sz="2000" spc="5" dirty="0">
                <a:latin typeface="Yu Gothic"/>
                <a:cs typeface="Yu Gothic"/>
              </a:rPr>
              <a:t>彩</a:t>
            </a:r>
            <a:r>
              <a:rPr sz="2000" spc="-5" dirty="0">
                <a:latin typeface="Yu Gothic"/>
                <a:cs typeface="Yu Gothic"/>
              </a:rPr>
              <a:t>研</a:t>
            </a:r>
            <a:r>
              <a:rPr sz="2000" spc="5" dirty="0">
                <a:latin typeface="Yu Gothic"/>
                <a:cs typeface="Yu Gothic"/>
              </a:rPr>
              <a:t>究</a:t>
            </a:r>
            <a:r>
              <a:rPr sz="2000" spc="-20" dirty="0">
                <a:latin typeface="Yu Gothic"/>
                <a:cs typeface="Yu Gothic"/>
              </a:rPr>
              <a:t>所</a:t>
            </a:r>
            <a:r>
              <a:rPr sz="2000" dirty="0">
                <a:latin typeface="Microsoft Sans Serif"/>
                <a:cs typeface="Microsoft Sans Serif"/>
              </a:rPr>
              <a:t>/2012</a:t>
            </a:r>
            <a:r>
              <a:rPr sz="2000" spc="5" dirty="0">
                <a:latin typeface="Yu Gothic"/>
                <a:cs typeface="Yu Gothic"/>
              </a:rPr>
              <a:t>年</a:t>
            </a:r>
            <a:r>
              <a:rPr sz="2000" spc="-10" dirty="0">
                <a:latin typeface="Yu Gothic"/>
                <a:cs typeface="Yu Gothic"/>
              </a:rPr>
              <a:t>刊</a:t>
            </a:r>
            <a:r>
              <a:rPr sz="2000" dirty="0">
                <a:latin typeface="Microsoft Sans Serif"/>
                <a:cs typeface="Microsoft Sans Serif"/>
              </a:rPr>
              <a:t>)</a:t>
            </a:r>
          </a:p>
          <a:p>
            <a:pPr marL="12700" marR="1715135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Z</a:t>
            </a:r>
            <a:r>
              <a:rPr sz="2000" spc="5" dirty="0">
                <a:latin typeface="Yu Gothic"/>
                <a:cs typeface="Yu Gothic"/>
              </a:rPr>
              <a:t>会グレード</a:t>
            </a:r>
            <a:r>
              <a:rPr sz="2000" spc="-10" dirty="0">
                <a:latin typeface="Yu Gothic"/>
                <a:cs typeface="Yu Gothic"/>
              </a:rPr>
              <a:t>ア</a:t>
            </a:r>
            <a:r>
              <a:rPr sz="2000" spc="5" dirty="0">
                <a:latin typeface="Yu Gothic"/>
                <a:cs typeface="Yu Gothic"/>
              </a:rPr>
              <a:t>ッ</a:t>
            </a:r>
            <a:r>
              <a:rPr sz="2000" spc="-10" dirty="0">
                <a:latin typeface="Yu Gothic"/>
                <a:cs typeface="Yu Gothic"/>
              </a:rPr>
              <a:t>プ</a:t>
            </a:r>
            <a:r>
              <a:rPr sz="2000" spc="5" dirty="0">
                <a:latin typeface="Yu Gothic"/>
                <a:cs typeface="Yu Gothic"/>
              </a:rPr>
              <a:t>問</a:t>
            </a:r>
            <a:r>
              <a:rPr sz="2000" spc="-10" dirty="0">
                <a:latin typeface="Yu Gothic"/>
                <a:cs typeface="Yu Gothic"/>
              </a:rPr>
              <a:t>題</a:t>
            </a:r>
            <a:r>
              <a:rPr sz="2000" spc="254" dirty="0">
                <a:latin typeface="Yu Gothic"/>
                <a:cs typeface="Yu Gothic"/>
              </a:rPr>
              <a:t>集</a:t>
            </a:r>
            <a:r>
              <a:rPr sz="2000" spc="5" dirty="0">
                <a:latin typeface="Yu Gothic"/>
                <a:cs typeface="Yu Gothic"/>
              </a:rPr>
              <a:t>小学</a:t>
            </a:r>
            <a:r>
              <a:rPr sz="2000" dirty="0">
                <a:latin typeface="Microsoft Sans Serif"/>
                <a:cs typeface="Microsoft Sans Serif"/>
              </a:rPr>
              <a:t>5</a:t>
            </a:r>
            <a:r>
              <a:rPr sz="2000" spc="5" dirty="0">
                <a:latin typeface="Yu Gothic"/>
                <a:cs typeface="Yu Gothic"/>
              </a:rPr>
              <a:t>年社会改訂版</a:t>
            </a:r>
            <a:endParaRPr lang="en-US" sz="2000" spc="5" dirty="0">
              <a:latin typeface="Yu Gothic"/>
              <a:cs typeface="Yu Gothic"/>
            </a:endParaRPr>
          </a:p>
          <a:p>
            <a:pPr marL="12700" marR="1715135" algn="just">
              <a:lnSpc>
                <a:spcPct val="10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(</a:t>
            </a:r>
            <a:r>
              <a:rPr sz="2000" spc="5" dirty="0" err="1">
                <a:latin typeface="Yu Gothic"/>
                <a:cs typeface="Yu Gothic"/>
              </a:rPr>
              <a:t>編</a:t>
            </a:r>
            <a:r>
              <a:rPr sz="2000" spc="-5" dirty="0" err="1">
                <a:latin typeface="Microsoft Sans Serif"/>
                <a:cs typeface="Microsoft Sans Serif"/>
              </a:rPr>
              <a:t>:Z</a:t>
            </a:r>
            <a:r>
              <a:rPr sz="2000" spc="5" dirty="0" err="1">
                <a:latin typeface="Yu Gothic"/>
                <a:cs typeface="Yu Gothic"/>
              </a:rPr>
              <a:t>会</a:t>
            </a:r>
            <a:r>
              <a:rPr sz="2000" spc="-5" dirty="0" err="1">
                <a:latin typeface="Yu Gothic"/>
                <a:cs typeface="Yu Gothic"/>
              </a:rPr>
              <a:t>編</a:t>
            </a:r>
            <a:r>
              <a:rPr sz="2000" spc="5" dirty="0" err="1">
                <a:latin typeface="Yu Gothic"/>
                <a:cs typeface="Yu Gothic"/>
              </a:rPr>
              <a:t>集</a:t>
            </a:r>
            <a:r>
              <a:rPr sz="2000" dirty="0">
                <a:latin typeface="Microsoft Sans Serif"/>
                <a:cs typeface="Microsoft Sans Serif"/>
              </a:rPr>
              <a:t>/202</a:t>
            </a:r>
            <a:r>
              <a:rPr lang="en-US" altLang="ja-JP" sz="2000" dirty="0">
                <a:latin typeface="Microsoft Sans Serif"/>
                <a:cs typeface="Microsoft Sans Serif"/>
              </a:rPr>
              <a:t>1</a:t>
            </a:r>
            <a:r>
              <a:rPr sz="2000" spc="5" dirty="0">
                <a:latin typeface="Yu Gothic"/>
                <a:cs typeface="Yu Gothic"/>
              </a:rPr>
              <a:t>年</a:t>
            </a:r>
            <a:r>
              <a:rPr sz="2000" spc="-10" dirty="0">
                <a:latin typeface="Yu Gothic"/>
                <a:cs typeface="Yu Gothic"/>
              </a:rPr>
              <a:t>改</a:t>
            </a:r>
            <a:r>
              <a:rPr sz="2000" dirty="0">
                <a:latin typeface="Yu Gothic"/>
                <a:cs typeface="Yu Gothic"/>
              </a:rPr>
              <a:t>訂</a:t>
            </a:r>
            <a:r>
              <a:rPr sz="2000" dirty="0">
                <a:latin typeface="Microsoft Sans Serif"/>
                <a:cs typeface="Microsoft Sans Serif"/>
              </a:rPr>
              <a:t>) </a:t>
            </a:r>
            <a:r>
              <a:rPr sz="2000" spc="-265" dirty="0">
                <a:latin typeface="Microsoft Sans Serif"/>
                <a:cs typeface="Microsoft Sans Serif"/>
              </a:rPr>
              <a:t> </a:t>
            </a:r>
            <a:endParaRPr lang="en-US" sz="2000" spc="-265" dirty="0">
              <a:latin typeface="Microsoft Sans Serif"/>
              <a:cs typeface="Microsoft Sans Serif"/>
            </a:endParaRPr>
          </a:p>
          <a:p>
            <a:pPr marL="12700" marR="1715135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Z</a:t>
            </a:r>
            <a:r>
              <a:rPr sz="2000" spc="5" dirty="0">
                <a:latin typeface="Yu Gothic"/>
                <a:cs typeface="Yu Gothic"/>
              </a:rPr>
              <a:t>会グレード</a:t>
            </a:r>
            <a:r>
              <a:rPr sz="2000" spc="-10" dirty="0">
                <a:latin typeface="Yu Gothic"/>
                <a:cs typeface="Yu Gothic"/>
              </a:rPr>
              <a:t>ア</a:t>
            </a:r>
            <a:r>
              <a:rPr sz="2000" spc="5" dirty="0">
                <a:latin typeface="Yu Gothic"/>
                <a:cs typeface="Yu Gothic"/>
              </a:rPr>
              <a:t>ッ</a:t>
            </a:r>
            <a:r>
              <a:rPr sz="2000" spc="-10" dirty="0">
                <a:latin typeface="Yu Gothic"/>
                <a:cs typeface="Yu Gothic"/>
              </a:rPr>
              <a:t>プ</a:t>
            </a:r>
            <a:r>
              <a:rPr sz="2000" spc="5" dirty="0">
                <a:latin typeface="Yu Gothic"/>
                <a:cs typeface="Yu Gothic"/>
              </a:rPr>
              <a:t>問</a:t>
            </a:r>
            <a:r>
              <a:rPr sz="2000" spc="-10" dirty="0">
                <a:latin typeface="Yu Gothic"/>
                <a:cs typeface="Yu Gothic"/>
              </a:rPr>
              <a:t>題</a:t>
            </a:r>
            <a:r>
              <a:rPr sz="2000" spc="254" dirty="0">
                <a:latin typeface="Yu Gothic"/>
                <a:cs typeface="Yu Gothic"/>
              </a:rPr>
              <a:t>集</a:t>
            </a:r>
            <a:r>
              <a:rPr sz="2000" spc="5" dirty="0">
                <a:latin typeface="Yu Gothic"/>
                <a:cs typeface="Yu Gothic"/>
              </a:rPr>
              <a:t>小学</a:t>
            </a:r>
            <a:r>
              <a:rPr sz="2000" dirty="0">
                <a:latin typeface="Microsoft Sans Serif"/>
                <a:cs typeface="Microsoft Sans Serif"/>
              </a:rPr>
              <a:t>5</a:t>
            </a:r>
            <a:r>
              <a:rPr sz="2000" spc="5" dirty="0">
                <a:latin typeface="Yu Gothic"/>
                <a:cs typeface="Yu Gothic"/>
              </a:rPr>
              <a:t>年理科改訂版</a:t>
            </a:r>
            <a:endParaRPr lang="en-US" sz="2000" spc="5" dirty="0">
              <a:latin typeface="Yu Gothic"/>
              <a:cs typeface="Yu Gothic"/>
            </a:endParaRPr>
          </a:p>
          <a:p>
            <a:pPr marL="12700" marR="1715135" algn="just">
              <a:lnSpc>
                <a:spcPct val="10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(</a:t>
            </a:r>
            <a:r>
              <a:rPr sz="2000" spc="5" dirty="0">
                <a:latin typeface="Yu Gothic"/>
                <a:cs typeface="Yu Gothic"/>
              </a:rPr>
              <a:t>編</a:t>
            </a:r>
            <a:r>
              <a:rPr sz="2000" spc="-5" dirty="0">
                <a:latin typeface="Microsoft Sans Serif"/>
                <a:cs typeface="Microsoft Sans Serif"/>
              </a:rPr>
              <a:t>:Z</a:t>
            </a:r>
            <a:r>
              <a:rPr sz="2000" spc="5" dirty="0">
                <a:latin typeface="Yu Gothic"/>
                <a:cs typeface="Yu Gothic"/>
              </a:rPr>
              <a:t>会</a:t>
            </a:r>
            <a:r>
              <a:rPr sz="2000" spc="-5" dirty="0">
                <a:latin typeface="Yu Gothic"/>
                <a:cs typeface="Yu Gothic"/>
              </a:rPr>
              <a:t>編</a:t>
            </a:r>
            <a:r>
              <a:rPr sz="2000" spc="5" dirty="0">
                <a:latin typeface="Yu Gothic"/>
                <a:cs typeface="Yu Gothic"/>
              </a:rPr>
              <a:t>集</a:t>
            </a:r>
            <a:r>
              <a:rPr sz="2000" spc="-10" dirty="0">
                <a:latin typeface="Yu Gothic"/>
                <a:cs typeface="Yu Gothic"/>
              </a:rPr>
              <a:t>部</a:t>
            </a:r>
            <a:r>
              <a:rPr sz="2000" dirty="0">
                <a:latin typeface="Microsoft Sans Serif"/>
                <a:cs typeface="Microsoft Sans Serif"/>
              </a:rPr>
              <a:t>/2021</a:t>
            </a:r>
            <a:r>
              <a:rPr sz="2000" spc="5" dirty="0">
                <a:latin typeface="Yu Gothic"/>
                <a:cs typeface="Yu Gothic"/>
              </a:rPr>
              <a:t>年</a:t>
            </a:r>
            <a:r>
              <a:rPr sz="2000" spc="-10" dirty="0">
                <a:latin typeface="Yu Gothic"/>
                <a:cs typeface="Yu Gothic"/>
              </a:rPr>
              <a:t>改</a:t>
            </a:r>
            <a:r>
              <a:rPr sz="2000" dirty="0">
                <a:latin typeface="Yu Gothic"/>
                <a:cs typeface="Yu Gothic"/>
              </a:rPr>
              <a:t>訂</a:t>
            </a:r>
            <a:r>
              <a:rPr sz="2000" dirty="0">
                <a:latin typeface="Microsoft Sans Serif"/>
                <a:cs typeface="Microsoft Sans Serif"/>
              </a:rPr>
              <a:t>) </a:t>
            </a:r>
            <a:r>
              <a:rPr sz="2000" spc="-265" dirty="0">
                <a:latin typeface="Microsoft Sans Serif"/>
                <a:cs typeface="Microsoft Sans Serif"/>
              </a:rPr>
              <a:t> </a:t>
            </a:r>
            <a:endParaRPr lang="en-US" sz="2000" spc="-265" dirty="0">
              <a:latin typeface="Microsoft Sans Serif"/>
              <a:cs typeface="Microsoft Sans Serif"/>
            </a:endParaRPr>
          </a:p>
          <a:p>
            <a:pPr marL="12700" marR="1715135" algn="just">
              <a:lnSpc>
                <a:spcPct val="100000"/>
              </a:lnSpc>
            </a:pPr>
            <a:r>
              <a:rPr sz="2000" spc="5" dirty="0" err="1">
                <a:latin typeface="Yu Gothic"/>
                <a:cs typeface="Yu Gothic"/>
              </a:rPr>
              <a:t>イラスト</a:t>
            </a:r>
            <a:r>
              <a:rPr sz="2000" spc="5" dirty="0" err="1">
                <a:latin typeface="Microsoft Sans Serif"/>
                <a:cs typeface="Microsoft Sans Serif"/>
              </a:rPr>
              <a:t>AC</a:t>
            </a:r>
            <a:r>
              <a:rPr sz="2000" spc="5" dirty="0" err="1">
                <a:latin typeface="Yu Gothic"/>
                <a:cs typeface="Yu Gothic"/>
              </a:rPr>
              <a:t>（</a:t>
            </a:r>
            <a:r>
              <a:rPr sz="2000" u="sng" spc="5" dirty="0" err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7"/>
              </a:rPr>
              <a:t>https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7"/>
              </a:rPr>
              <a:t>://www.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ac-illust.com</a:t>
            </a:r>
            <a:r>
              <a:rPr sz="2000" spc="5" dirty="0">
                <a:latin typeface="Yu Gothic"/>
                <a:cs typeface="Yu Gothic"/>
              </a:rPr>
              <a:t>）</a:t>
            </a:r>
            <a:endParaRPr lang="en-US" sz="2000" spc="5" dirty="0">
              <a:latin typeface="Yu Gothic"/>
              <a:cs typeface="Yu Gothic"/>
            </a:endParaRPr>
          </a:p>
          <a:p>
            <a:pPr marL="12700" marR="1715135" algn="just">
              <a:lnSpc>
                <a:spcPct val="100000"/>
              </a:lnSpc>
            </a:pPr>
            <a:endParaRPr sz="2000" dirty="0">
              <a:latin typeface="Yu Gothic"/>
              <a:cs typeface="Yu Gothic"/>
            </a:endParaRPr>
          </a:p>
          <a:p>
            <a:pPr marL="12700">
              <a:lnSpc>
                <a:spcPts val="1440"/>
              </a:lnSpc>
            </a:pPr>
            <a:r>
              <a:rPr sz="2000" b="1" spc="-50" dirty="0" err="1">
                <a:latin typeface="Yu Gothic"/>
                <a:cs typeface="Yu Gothic"/>
              </a:rPr>
              <a:t>参照ソフト</a:t>
            </a:r>
            <a:endParaRPr lang="en-US" sz="2000" b="1" spc="-50" dirty="0">
              <a:latin typeface="Yu Gothic"/>
              <a:cs typeface="Yu Gothic"/>
            </a:endParaRPr>
          </a:p>
          <a:p>
            <a:pPr marL="12700">
              <a:lnSpc>
                <a:spcPts val="1440"/>
              </a:lnSpc>
            </a:pPr>
            <a:endParaRPr sz="2000" dirty="0">
              <a:latin typeface="Yu Gothic"/>
              <a:cs typeface="Yu Gothic"/>
            </a:endParaRPr>
          </a:p>
          <a:p>
            <a:pPr marL="12700">
              <a:lnSpc>
                <a:spcPts val="1435"/>
              </a:lnSpc>
            </a:pPr>
            <a:r>
              <a:rPr sz="2000" spc="5" dirty="0">
                <a:latin typeface="Yu Gothic"/>
                <a:cs typeface="Yu Gothic"/>
              </a:rPr>
              <a:t>色のシミュレ</a:t>
            </a:r>
            <a:r>
              <a:rPr sz="2000" spc="-10" dirty="0">
                <a:latin typeface="Yu Gothic"/>
                <a:cs typeface="Yu Gothic"/>
              </a:rPr>
              <a:t>ー</a:t>
            </a:r>
            <a:r>
              <a:rPr sz="2000" spc="5" dirty="0">
                <a:latin typeface="Yu Gothic"/>
                <a:cs typeface="Yu Gothic"/>
              </a:rPr>
              <a:t>タ</a:t>
            </a:r>
            <a:r>
              <a:rPr sz="2000" spc="-10" dirty="0">
                <a:latin typeface="Yu Gothic"/>
                <a:cs typeface="Yu Gothic"/>
              </a:rPr>
              <a:t>ー</a:t>
            </a:r>
            <a:r>
              <a:rPr sz="2000" spc="5" dirty="0">
                <a:latin typeface="Yu Gothic"/>
                <a:cs typeface="Yu Gothic"/>
              </a:rPr>
              <a:t>（</a:t>
            </a:r>
            <a:r>
              <a:rPr sz="2000" spc="-10" dirty="0">
                <a:latin typeface="Yu Gothic"/>
                <a:cs typeface="Yu Gothic"/>
              </a:rPr>
              <a:t>バ</a:t>
            </a:r>
            <a:r>
              <a:rPr sz="2000" spc="5" dirty="0">
                <a:latin typeface="Yu Gothic"/>
                <a:cs typeface="Yu Gothic"/>
              </a:rPr>
              <a:t>ージ</a:t>
            </a:r>
            <a:r>
              <a:rPr sz="2000" spc="-10" dirty="0">
                <a:latin typeface="Yu Gothic"/>
                <a:cs typeface="Yu Gothic"/>
              </a:rPr>
              <a:t>ョ</a:t>
            </a:r>
            <a:r>
              <a:rPr sz="2000" spc="5" dirty="0">
                <a:latin typeface="Yu Gothic"/>
                <a:cs typeface="Yu Gothic"/>
              </a:rPr>
              <a:t>ン</a:t>
            </a:r>
            <a:r>
              <a:rPr sz="2000" spc="-15" dirty="0">
                <a:latin typeface="Microsoft Sans Serif"/>
                <a:cs typeface="Microsoft Sans Serif"/>
              </a:rPr>
              <a:t>3</a:t>
            </a:r>
            <a:r>
              <a:rPr sz="2000" spc="-10" dirty="0">
                <a:latin typeface="Microsoft Sans Serif"/>
                <a:cs typeface="Microsoft Sans Serif"/>
              </a:rPr>
              <a:t>.</a:t>
            </a:r>
            <a:r>
              <a:rPr sz="2000" dirty="0">
                <a:latin typeface="Microsoft Sans Serif"/>
                <a:cs typeface="Microsoft Sans Serif"/>
              </a:rPr>
              <a:t>23</a:t>
            </a:r>
            <a:r>
              <a:rPr sz="2000" dirty="0">
                <a:latin typeface="Yu Gothic"/>
                <a:cs typeface="Yu Gothic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20082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D9F2A52-DB2D-FBC6-DE87-A944045F081A}"/>
              </a:ext>
            </a:extLst>
          </p:cNvPr>
          <p:cNvSpPr/>
          <p:nvPr/>
        </p:nvSpPr>
        <p:spPr>
          <a:xfrm>
            <a:off x="228600" y="242888"/>
            <a:ext cx="8643938" cy="52149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光 が含まれている画像&#10;&#10;自動的に生成された説明">
            <a:extLst>
              <a:ext uri="{FF2B5EF4-FFF2-40B4-BE49-F238E27FC236}">
                <a16:creationId xmlns:a16="http://schemas.microsoft.com/office/drawing/2014/main" id="{DFF584A7-88AD-2704-E9EE-581751F0E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r="20304" b="-3"/>
          <a:stretch/>
        </p:blipFill>
        <p:spPr>
          <a:xfrm>
            <a:off x="443003" y="531559"/>
            <a:ext cx="4251513" cy="4786348"/>
          </a:xfrm>
          <a:prstGeom prst="rect">
            <a:avLst/>
          </a:prstGeom>
        </p:spPr>
      </p:pic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D6DE39F9-BF4C-C716-80A4-2FD6647B6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r="9860" b="1"/>
          <a:stretch/>
        </p:blipFill>
        <p:spPr>
          <a:xfrm>
            <a:off x="3906946" y="491218"/>
            <a:ext cx="4256170" cy="47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3924DC-E33B-ECA8-3921-125709C3605A}"/>
              </a:ext>
            </a:extLst>
          </p:cNvPr>
          <p:cNvSpPr txBox="1"/>
          <p:nvPr/>
        </p:nvSpPr>
        <p:spPr>
          <a:xfrm>
            <a:off x="0" y="889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先天性色覚異常者が見づらいもの代表例</a:t>
            </a:r>
          </a:p>
        </p:txBody>
      </p:sp>
      <p:pic>
        <p:nvPicPr>
          <p:cNvPr id="1026" name="Picture 2" descr="【画像】色覚異常がある人に「信号の色」はどう見えるのか？ | ゴールドオンライン">
            <a:extLst>
              <a:ext uri="{FF2B5EF4-FFF2-40B4-BE49-F238E27FC236}">
                <a16:creationId xmlns:a16="http://schemas.microsoft.com/office/drawing/2014/main" id="{F921A3C5-9002-C44C-DDA9-2F4CB920F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 bwMode="auto">
          <a:xfrm>
            <a:off x="91972" y="1437790"/>
            <a:ext cx="4061710" cy="35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E8E8B7-4E8A-BFEA-C39F-C9EEA1FDC01A}"/>
              </a:ext>
            </a:extLst>
          </p:cNvPr>
          <p:cNvSpPr txBox="1"/>
          <p:nvPr/>
        </p:nvSpPr>
        <p:spPr>
          <a:xfrm>
            <a:off x="1485899" y="773642"/>
            <a:ext cx="688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　</a:t>
            </a:r>
            <a:r>
              <a:rPr kumimoji="1" lang="ja-JP" altLang="en-US" sz="2800" b="1" dirty="0"/>
              <a:t>信号　　　　　　　　肉の焼き加減　　　　　　</a:t>
            </a:r>
          </a:p>
        </p:txBody>
      </p:sp>
      <p:pic>
        <p:nvPicPr>
          <p:cNvPr id="12" name="object 29">
            <a:extLst>
              <a:ext uri="{FF2B5EF4-FFF2-40B4-BE49-F238E27FC236}">
                <a16:creationId xmlns:a16="http://schemas.microsoft.com/office/drawing/2014/main" id="{939C1F21-100E-6646-3E7D-6B7A369F5D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1500" y="1418338"/>
            <a:ext cx="4622800" cy="1604261"/>
          </a:xfrm>
          <a:prstGeom prst="rect">
            <a:avLst/>
          </a:prstGeom>
        </p:spPr>
      </p:pic>
      <p:sp>
        <p:nvSpPr>
          <p:cNvPr id="15" name="星: 7 pt 14">
            <a:extLst>
              <a:ext uri="{FF2B5EF4-FFF2-40B4-BE49-F238E27FC236}">
                <a16:creationId xmlns:a16="http://schemas.microsoft.com/office/drawing/2014/main" id="{D8CF922E-BC17-4592-BFD4-23B72DC646E5}"/>
              </a:ext>
            </a:extLst>
          </p:cNvPr>
          <p:cNvSpPr/>
          <p:nvPr/>
        </p:nvSpPr>
        <p:spPr>
          <a:xfrm>
            <a:off x="4211660" y="3144075"/>
            <a:ext cx="4891396" cy="239312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62CE2E-BBA7-4129-2140-5F3441DFE255}"/>
              </a:ext>
            </a:extLst>
          </p:cNvPr>
          <p:cNvSpPr txBox="1"/>
          <p:nvPr/>
        </p:nvSpPr>
        <p:spPr>
          <a:xfrm>
            <a:off x="4825999" y="4203412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FF00"/>
                </a:solidFill>
              </a:rPr>
              <a:t>区別がつきづらい</a:t>
            </a:r>
          </a:p>
        </p:txBody>
      </p:sp>
    </p:spTree>
    <p:extLst>
      <p:ext uri="{BB962C8B-B14F-4D97-AF65-F5344CB8AC3E}">
        <p14:creationId xmlns:p14="http://schemas.microsoft.com/office/powerpoint/2010/main" val="27769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01CFC4-00FB-D14D-14BC-5312060A3B80}"/>
              </a:ext>
            </a:extLst>
          </p:cNvPr>
          <p:cNvSpPr txBox="1"/>
          <p:nvPr/>
        </p:nvSpPr>
        <p:spPr>
          <a:xfrm>
            <a:off x="139700" y="139700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研究のテーマ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34ECF3-9B04-CC20-C59E-A90FCB2DC03C}"/>
              </a:ext>
            </a:extLst>
          </p:cNvPr>
          <p:cNvSpPr txBox="1"/>
          <p:nvPr/>
        </p:nvSpPr>
        <p:spPr>
          <a:xfrm>
            <a:off x="174625" y="1333988"/>
            <a:ext cx="8794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生肉の赤と焼き肉の茶色を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正しく判別して、一人焼肉をする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FFCF653-2C35-73D7-2FB8-5820A22642CF}"/>
              </a:ext>
            </a:extLst>
          </p:cNvPr>
          <p:cNvSpPr/>
          <p:nvPr/>
        </p:nvSpPr>
        <p:spPr>
          <a:xfrm>
            <a:off x="174626" y="2857499"/>
            <a:ext cx="8794750" cy="257810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＝色覚異常者の色の判別能力向上のための工夫を探る</a:t>
            </a:r>
          </a:p>
        </p:txBody>
      </p:sp>
    </p:spTree>
    <p:extLst>
      <p:ext uri="{BB962C8B-B14F-4D97-AF65-F5344CB8AC3E}">
        <p14:creationId xmlns:p14="http://schemas.microsoft.com/office/powerpoint/2010/main" val="31650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1C58D4-EB82-ACFE-A6E7-0738FA87D1E9}"/>
              </a:ext>
            </a:extLst>
          </p:cNvPr>
          <p:cNvSpPr txBox="1"/>
          <p:nvPr/>
        </p:nvSpPr>
        <p:spPr>
          <a:xfrm>
            <a:off x="254000" y="127000"/>
            <a:ext cx="8661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研究計画</a:t>
            </a:r>
            <a:endParaRPr kumimoji="1" lang="en-US" altLang="ja-JP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dirty="0"/>
          </a:p>
          <a:p>
            <a:r>
              <a:rPr kumimoji="1" lang="ja-JP" altLang="en-US" sz="2800" b="1" dirty="0"/>
              <a:t>①肉と野菜を焼き、妹に焼き加減を見てもらう。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r>
              <a:rPr kumimoji="1" lang="ja-JP" altLang="en-US" sz="2800" b="1" dirty="0"/>
              <a:t>②「焼けていない」という判断だった場合、「焼けた」と正しく判別するための</a:t>
            </a:r>
            <a:r>
              <a:rPr kumimoji="1" lang="ja-JP" altLang="en-US" sz="2800" b="1" u="sng" dirty="0"/>
              <a:t>工夫を考える</a:t>
            </a:r>
            <a:r>
              <a:rPr kumimoji="1" lang="ja-JP" altLang="en-US" sz="2800" b="1" dirty="0"/>
              <a:t>。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r>
              <a:rPr kumimoji="1" lang="ja-JP" altLang="en-US" sz="2800" b="1" dirty="0"/>
              <a:t>③焼肉以外で色の判別が困難だと感じる物に、②の工夫を使った判別方法を試し、</a:t>
            </a:r>
            <a:r>
              <a:rPr kumimoji="1" lang="ja-JP" altLang="en-US" sz="2800" b="1" u="sng" dirty="0"/>
              <a:t>効果を確かめる</a:t>
            </a:r>
            <a:r>
              <a:rPr kumimoji="1" lang="ja-JP" altLang="en-US" sz="2800" b="1" dirty="0"/>
              <a:t>。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r>
              <a:rPr kumimoji="1" lang="ja-JP" altLang="en-US" sz="2800" b="1" dirty="0"/>
              <a:t>→③が成功したら①に戻り、以降</a:t>
            </a:r>
            <a:r>
              <a:rPr kumimoji="1" lang="ja-JP" altLang="en-US" sz="2800" b="1" u="sng" dirty="0"/>
              <a:t>焼肉の色の判別が可能になるまで①から③を繰り返す</a:t>
            </a:r>
            <a:r>
              <a:rPr kumimoji="1" lang="ja-JP" altLang="en-US" sz="28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812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1">
            <a:extLst>
              <a:ext uri="{FF2B5EF4-FFF2-40B4-BE49-F238E27FC236}">
                <a16:creationId xmlns:a16="http://schemas.microsoft.com/office/drawing/2014/main" id="{34A4E675-578A-78D5-91BF-652FD441C7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116" y="1257300"/>
            <a:ext cx="2692273" cy="25781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691061-7250-61DD-FBF3-A7BC674FBCF3}"/>
              </a:ext>
            </a:extLst>
          </p:cNvPr>
          <p:cNvSpPr txBox="1"/>
          <p:nvPr/>
        </p:nvSpPr>
        <p:spPr>
          <a:xfrm>
            <a:off x="186814" y="3949700"/>
            <a:ext cx="314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色のシミュレータ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ED8CBC-3FE0-380A-A819-D8F5E0EE813F}"/>
              </a:ext>
            </a:extLst>
          </p:cNvPr>
          <p:cNvSpPr txBox="1"/>
          <p:nvPr/>
        </p:nvSpPr>
        <p:spPr>
          <a:xfrm>
            <a:off x="301116" y="266700"/>
            <a:ext cx="3140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参照ソフト</a:t>
            </a:r>
          </a:p>
        </p:txBody>
      </p:sp>
      <p:pic>
        <p:nvPicPr>
          <p:cNvPr id="8" name="object 49">
            <a:extLst>
              <a:ext uri="{FF2B5EF4-FFF2-40B4-BE49-F238E27FC236}">
                <a16:creationId xmlns:a16="http://schemas.microsoft.com/office/drawing/2014/main" id="{9DA41A50-E12C-2CDD-177F-33746F1C635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65" y="224918"/>
            <a:ext cx="2692273" cy="513981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2DF511-1204-C93D-BB64-2569B9D0618F}"/>
              </a:ext>
            </a:extLst>
          </p:cNvPr>
          <p:cNvSpPr txBox="1"/>
          <p:nvPr/>
        </p:nvSpPr>
        <p:spPr>
          <a:xfrm>
            <a:off x="6540438" y="1320800"/>
            <a:ext cx="2870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dirty="0"/>
              <a:t>←Ｃ型</a:t>
            </a:r>
            <a:endParaRPr kumimoji="1" lang="en-US" altLang="ja-JP" sz="2600" b="1" dirty="0"/>
          </a:p>
          <a:p>
            <a:r>
              <a:rPr kumimoji="1" lang="ja-JP" altLang="en-US" sz="2600" b="1" dirty="0"/>
              <a:t>（非色覚異常者）</a:t>
            </a:r>
            <a:endParaRPr kumimoji="1" lang="en-US" altLang="ja-JP" sz="2600" b="1" dirty="0"/>
          </a:p>
          <a:p>
            <a:r>
              <a:rPr kumimoji="1" lang="ja-JP" altLang="en-US" sz="2600" b="1" dirty="0"/>
              <a:t>　の見え方</a:t>
            </a:r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r>
              <a:rPr kumimoji="1" lang="ja-JP" altLang="en-US" sz="2600" b="1" dirty="0"/>
              <a:t>←</a:t>
            </a:r>
            <a:r>
              <a:rPr kumimoji="1" lang="en-US" altLang="ja-JP" sz="2600" b="1" dirty="0"/>
              <a:t>Ⅾ</a:t>
            </a:r>
            <a:r>
              <a:rPr kumimoji="1" lang="ja-JP" altLang="en-US" sz="2600" b="1" dirty="0"/>
              <a:t>型の見え方</a:t>
            </a:r>
          </a:p>
        </p:txBody>
      </p:sp>
    </p:spTree>
    <p:extLst>
      <p:ext uri="{BB962C8B-B14F-4D97-AF65-F5344CB8AC3E}">
        <p14:creationId xmlns:p14="http://schemas.microsoft.com/office/powerpoint/2010/main" val="312186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98F578-F391-01F9-B456-11C147B85485}"/>
              </a:ext>
            </a:extLst>
          </p:cNvPr>
          <p:cNvSpPr txBox="1"/>
          <p:nvPr/>
        </p:nvSpPr>
        <p:spPr>
          <a:xfrm>
            <a:off x="0" y="1593165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第一次一人焼肉計画</a:t>
            </a:r>
            <a:endParaRPr kumimoji="1" lang="en-US" altLang="ja-JP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～自分の色覚だけで焼く～</a:t>
            </a:r>
          </a:p>
        </p:txBody>
      </p:sp>
    </p:spTree>
    <p:extLst>
      <p:ext uri="{BB962C8B-B14F-4D97-AF65-F5344CB8AC3E}">
        <p14:creationId xmlns:p14="http://schemas.microsoft.com/office/powerpoint/2010/main" val="116334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749AA60-4904-3C01-579B-EB33CF0C8633}"/>
              </a:ext>
            </a:extLst>
          </p:cNvPr>
          <p:cNvSpPr/>
          <p:nvPr/>
        </p:nvSpPr>
        <p:spPr>
          <a:xfrm>
            <a:off x="0" y="-5834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E6727F-30B9-EDA7-C011-3CDCB4E2E326}"/>
              </a:ext>
            </a:extLst>
          </p:cNvPr>
          <p:cNvSpPr txBox="1"/>
          <p:nvPr/>
        </p:nvSpPr>
        <p:spPr>
          <a:xfrm>
            <a:off x="330200" y="1905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第一次一人焼肉計画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93EE9B-BE21-53AB-42F5-8AFB3E56F4D2}"/>
              </a:ext>
            </a:extLst>
          </p:cNvPr>
          <p:cNvSpPr txBox="1"/>
          <p:nvPr/>
        </p:nvSpPr>
        <p:spPr>
          <a:xfrm>
            <a:off x="-11396" y="949319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①結果</a:t>
            </a:r>
          </a:p>
        </p:txBody>
      </p:sp>
      <p:pic>
        <p:nvPicPr>
          <p:cNvPr id="6" name="object 22">
            <a:extLst>
              <a:ext uri="{FF2B5EF4-FFF2-40B4-BE49-F238E27FC236}">
                <a16:creationId xmlns:a16="http://schemas.microsoft.com/office/drawing/2014/main" id="{E810D20B-7C4D-99CD-E894-66A378C800C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200" y="1534093"/>
            <a:ext cx="2462206" cy="4093597"/>
          </a:xfrm>
          <a:prstGeom prst="rect">
            <a:avLst/>
          </a:prstGeom>
        </p:spPr>
      </p:pic>
      <p:graphicFrame>
        <p:nvGraphicFramePr>
          <p:cNvPr id="8" name="object 50">
            <a:extLst>
              <a:ext uri="{FF2B5EF4-FFF2-40B4-BE49-F238E27FC236}">
                <a16:creationId xmlns:a16="http://schemas.microsoft.com/office/drawing/2014/main" id="{78E0F93F-87CC-B69D-1D0E-DDDF7E0B3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28245"/>
              </p:ext>
            </p:extLst>
          </p:nvPr>
        </p:nvGraphicFramePr>
        <p:xfrm>
          <a:off x="3243262" y="1549398"/>
          <a:ext cx="5696022" cy="2932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8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牛肉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人参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エリンギ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ピーマン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Yu Gothic"/>
                          <a:cs typeface="Yu Gothic"/>
                        </a:rPr>
                        <a:t>妹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000" b="1" spc="-10" dirty="0" err="1">
                          <a:latin typeface="Tahoma"/>
                          <a:cs typeface="Tahoma"/>
                        </a:rPr>
                        <a:t>C</a:t>
                      </a: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2000" b="1" spc="-100" dirty="0">
                          <a:latin typeface="Tahoma"/>
                          <a:cs typeface="Tahoma"/>
                        </a:rPr>
                        <a:t>)</a:t>
                      </a:r>
                      <a:endParaRPr lang="en-US" sz="2000" b="1" spc="-1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チェック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生肉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生野菜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生野菜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生野菜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Yu Gothic"/>
                          <a:cs typeface="Yu Gothic"/>
                        </a:rPr>
                        <a:t>僕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000" b="1" spc="-50" dirty="0" err="1">
                          <a:latin typeface="Tahoma"/>
                          <a:cs typeface="Tahoma"/>
                        </a:rPr>
                        <a:t>D</a:t>
                      </a: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型</a:t>
                      </a:r>
                      <a:r>
                        <a:rPr sz="2000" b="1" spc="-100" dirty="0">
                          <a:latin typeface="Tahoma"/>
                          <a:cs typeface="Tahoma"/>
                        </a:rPr>
                        <a:t>)</a:t>
                      </a:r>
                      <a:endParaRPr lang="en-US" sz="2000" b="1" spc="-1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 err="1">
                          <a:latin typeface="Yu Gothic"/>
                          <a:cs typeface="Yu Gothic"/>
                        </a:rPr>
                        <a:t>食べた感想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実食</a:t>
                      </a:r>
                      <a:endParaRPr lang="en-US" sz="2000" b="1" dirty="0">
                        <a:latin typeface="Yu Gothic"/>
                        <a:cs typeface="Yu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不可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かたい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Yu Gothic"/>
                          <a:cs typeface="Yu Gothic"/>
                        </a:rPr>
                        <a:t>かたい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かたい</a:t>
                      </a:r>
                      <a:endParaRPr lang="en-US" sz="2000" b="1" dirty="0">
                        <a:latin typeface="Yu Gothic"/>
                        <a:cs typeface="Yu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 err="1">
                          <a:latin typeface="Yu Gothic"/>
                          <a:cs typeface="Yu Gothic"/>
                        </a:rPr>
                        <a:t>苦い</a:t>
                      </a:r>
                      <a:endParaRPr sz="2000" b="1" dirty="0">
                        <a:latin typeface="Yu Gothic"/>
                        <a:cs typeface="Yu Goth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6A829D-8F1C-4956-FFCB-C3F9EAFDFA9F}"/>
              </a:ext>
            </a:extLst>
          </p:cNvPr>
          <p:cNvSpPr txBox="1"/>
          <p:nvPr/>
        </p:nvSpPr>
        <p:spPr>
          <a:xfrm>
            <a:off x="6788161" y="4708575"/>
            <a:ext cx="330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→失敗</a:t>
            </a:r>
          </a:p>
        </p:txBody>
      </p:sp>
    </p:spTree>
    <p:extLst>
      <p:ext uri="{BB962C8B-B14F-4D97-AF65-F5344CB8AC3E}">
        <p14:creationId xmlns:p14="http://schemas.microsoft.com/office/powerpoint/2010/main" val="28221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E686E55C554E46817C206DCE411F91" ma:contentTypeVersion="16" ma:contentTypeDescription="新しいドキュメントを作成します。" ma:contentTypeScope="" ma:versionID="e4f0869b5a2e9121677a9ccf6e193c31">
  <xsd:schema xmlns:xsd="http://www.w3.org/2001/XMLSchema" xmlns:xs="http://www.w3.org/2001/XMLSchema" xmlns:p="http://schemas.microsoft.com/office/2006/metadata/properties" xmlns:ns2="97eeff48-a274-4837-aa2d-a376742eb42f" xmlns:ns3="3a43b6a2-a34e-4c2a-b7eb-96f6a058f7ec" targetNamespace="http://schemas.microsoft.com/office/2006/metadata/properties" ma:root="true" ma:fieldsID="0439315f25d8450993ae960c0da133d4" ns2:_="" ns3:_="">
    <xsd:import namespace="97eeff48-a274-4837-aa2d-a376742eb42f"/>
    <xsd:import namespace="3a43b6a2-a34e-4c2a-b7eb-96f6a058f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eff48-a274-4837-aa2d-a376742eb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f84b76e6-a0c3-456c-8ee5-4ee73059ae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3b6a2-a34e-4c2a-b7eb-96f6a058f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dd7c9d-0e59-4b1d-9121-9dc2248058ef}" ma:internalName="TaxCatchAll" ma:showField="CatchAllData" ma:web="3a43b6a2-a34e-4c2a-b7eb-96f6a058f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43b6a2-a34e-4c2a-b7eb-96f6a058f7ec" xsi:nil="true"/>
    <lcf76f155ced4ddcb4097134ff3c332f xmlns="97eeff48-a274-4837-aa2d-a376742eb4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0B5AC8-EC76-4F07-8A15-522D2D717ECA}"/>
</file>

<file path=customXml/itemProps2.xml><?xml version="1.0" encoding="utf-8"?>
<ds:datastoreItem xmlns:ds="http://schemas.openxmlformats.org/officeDocument/2006/customXml" ds:itemID="{20DA4FDE-D4EF-4385-8A41-5CAB2DF4AD28}"/>
</file>

<file path=customXml/itemProps3.xml><?xml version="1.0" encoding="utf-8"?>
<ds:datastoreItem xmlns:ds="http://schemas.openxmlformats.org/officeDocument/2006/customXml" ds:itemID="{011C8412-EF67-4A68-AF0D-A12ABD64F00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6614</TotalTime>
  <Words>1341</Words>
  <Application>Microsoft Office PowerPoint</Application>
  <PresentationFormat>画面に合わせる (16:10)</PresentationFormat>
  <Paragraphs>468</Paragraphs>
  <Slides>38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7" baseType="lpstr">
      <vt:lpstr>Yu Gothic</vt:lpstr>
      <vt:lpstr>Yu Gothic</vt:lpstr>
      <vt:lpstr>Aptos</vt:lpstr>
      <vt:lpstr>Aptos Display</vt:lpstr>
      <vt:lpstr>Arial</vt:lpstr>
      <vt:lpstr>Microsoft Sans Serif</vt:lpstr>
      <vt:lpstr>Tahoma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たかはし_19s08208</dc:creator>
  <cp:lastModifiedBy>たかはし_19s08208</cp:lastModifiedBy>
  <cp:revision>9</cp:revision>
  <dcterms:created xsi:type="dcterms:W3CDTF">2024-10-05T05:26:52Z</dcterms:created>
  <dcterms:modified xsi:type="dcterms:W3CDTF">2024-11-21T01:24:31Z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0x0101005FE686E55C554E46817C206DCE411F91</vt:lpwstr>
  </property>
</Properties>
</file>